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31"/>
  </p:notesMasterIdLst>
  <p:handoutMasterIdLst>
    <p:handoutMasterId r:id="rId32"/>
  </p:handoutMasterIdLst>
  <p:sldIdLst>
    <p:sldId id="791" r:id="rId3"/>
    <p:sldId id="912" r:id="rId4"/>
    <p:sldId id="1007" r:id="rId5"/>
    <p:sldId id="1008" r:id="rId6"/>
    <p:sldId id="1009" r:id="rId7"/>
    <p:sldId id="1010" r:id="rId8"/>
    <p:sldId id="977" r:id="rId9"/>
    <p:sldId id="1011" r:id="rId10"/>
    <p:sldId id="992" r:id="rId11"/>
    <p:sldId id="1015" r:id="rId12"/>
    <p:sldId id="1016" r:id="rId13"/>
    <p:sldId id="1017" r:id="rId14"/>
    <p:sldId id="1019" r:id="rId15"/>
    <p:sldId id="1020" r:id="rId16"/>
    <p:sldId id="1021" r:id="rId17"/>
    <p:sldId id="994" r:id="rId18"/>
    <p:sldId id="1022" r:id="rId19"/>
    <p:sldId id="1103" r:id="rId20"/>
    <p:sldId id="1169" r:id="rId21"/>
    <p:sldId id="1174" r:id="rId22"/>
    <p:sldId id="1175" r:id="rId23"/>
    <p:sldId id="1177" r:id="rId24"/>
    <p:sldId id="1176" r:id="rId25"/>
    <p:sldId id="1178" r:id="rId26"/>
    <p:sldId id="997" r:id="rId27"/>
    <p:sldId id="1179" r:id="rId28"/>
    <p:sldId id="1181" r:id="rId29"/>
    <p:sldId id="1182" r:id="rId3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352" autoAdjust="0"/>
    <p:restoredTop sz="84695" autoAdjust="0"/>
  </p:normalViewPr>
  <p:slideViewPr>
    <p:cSldViewPr snapToGrid="0">
      <p:cViewPr varScale="1">
        <p:scale>
          <a:sx n="88" d="100"/>
          <a:sy n="88" d="100"/>
        </p:scale>
        <p:origin x="90" y="864"/>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84" d="100"/>
          <a:sy n="84" d="100"/>
        </p:scale>
        <p:origin x="-84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26.xml"/><Relationship Id="rId3" Type="http://schemas.openxmlformats.org/officeDocument/2006/relationships/slide" Target="slides/slide4.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25.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8.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5" Type="http://schemas.openxmlformats.org/officeDocument/2006/relationships/slide" Target="slides/slide6.xml"/><Relationship Id="rId15" Type="http://schemas.openxmlformats.org/officeDocument/2006/relationships/slide" Target="slides/slide16.xml"/><Relationship Id="rId10" Type="http://schemas.openxmlformats.org/officeDocument/2006/relationships/slide" Target="slides/slide11.xml"/><Relationship Id="rId19" Type="http://schemas.openxmlformats.org/officeDocument/2006/relationships/slide" Target="slides/slide27.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s-ES" sz="800" dirty="0"/>
              <a:t>© 2006 Cisco Systems, Inc. Todos los derechos reservados.</a:t>
            </a:r>
          </a:p>
          <a:p>
            <a:pPr algn="l" defTabSz="611188">
              <a:lnSpc>
                <a:spcPct val="100000"/>
              </a:lnSpc>
              <a:tabLst>
                <a:tab pos="2387600" algn="l"/>
                <a:tab pos="4830763" algn="l"/>
              </a:tabLst>
            </a:pPr>
            <a:r>
              <a:rPr lang="es-E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‹Nº›</a:t>
            </a:fld>
            <a:endParaRPr lang="es-E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329936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67" tIns="50185" rIns="95667" bIns="50185">
            <a:spAutoFit/>
          </a:bodyPr>
          <a:lstStyle/>
          <a:p>
            <a:pPr algn="l" defTabSz="611188">
              <a:lnSpc>
                <a:spcPct val="100000"/>
              </a:lnSpc>
              <a:tabLst>
                <a:tab pos="2387600" algn="l"/>
                <a:tab pos="4830763" algn="l"/>
              </a:tabLst>
            </a:pPr>
            <a:r>
              <a:rPr lang="es-ES" sz="800" dirty="0"/>
              <a:t>© 2006 Cisco Systems, Inc. Todos los derechos reservados.</a:t>
            </a:r>
          </a:p>
          <a:p>
            <a:pPr algn="l" defTabSz="611188">
              <a:lnSpc>
                <a:spcPct val="100000"/>
              </a:lnSpc>
              <a:tabLst>
                <a:tab pos="2387600" algn="l"/>
                <a:tab pos="4830763" algn="l"/>
              </a:tabLst>
            </a:pPr>
            <a:r>
              <a:rPr lang="es-E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‹Nº›</a:t>
            </a:fld>
            <a:endParaRPr lang="es-E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4: Diseño de una red LAN</a:t>
            </a:r>
            <a:endParaRPr lang="es-ES" b="0" dirty="0"/>
          </a:p>
        </p:txBody>
      </p:sp>
    </p:spTree>
    <p:extLst>
      <p:ext uri="{BB962C8B-B14F-4D97-AF65-F5344CB8AC3E}">
        <p14:creationId xmlns:p14="http://schemas.microsoft.com/office/powerpoint/2010/main" val="2867733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15318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3340635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86810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764736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2729801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2045857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27457495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3521454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11.2.1 – Design for Scalability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2449157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407316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2825147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3811847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9156446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15166490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4144089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3486955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9455555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791572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106806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3084921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40761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302671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80336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998493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6" name="Rectangle 4"/>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6" name="Rectangle 279"/>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a:t>Click to edit Master title style</a:t>
            </a:r>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176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‹Nº›</a:t>
            </a:fld>
            <a:endParaRPr lang="es-E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1032" name="Rectangle 9"/>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‹Nº›</a:t>
            </a:fld>
            <a:endParaRPr lang="es-E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3079" name="Rectangle 6313"/>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a:solidFill>
                  <a:srgbClr val="D3D3D3"/>
                </a:solidFill>
              </a:rPr>
              <a:t>Información confidencial de Cisco</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8"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Diseño de LAN</a:t>
            </a:r>
            <a:endParaRPr lang="es-E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acceso</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6" y="2107026"/>
            <a:ext cx="4722024"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acceso otorga a los usuarios y a los </a:t>
            </a:r>
            <a:r>
              <a:rPr lang="es-ES" sz="1800" b="1" kern="0" dirty="0" err="1">
                <a:solidFill>
                  <a:srgbClr val="FF0000"/>
                </a:solidFill>
              </a:rPr>
              <a:t>access</a:t>
            </a:r>
            <a:r>
              <a:rPr lang="es-ES" sz="1800" b="1" kern="0" dirty="0">
                <a:solidFill>
                  <a:srgbClr val="FF0000"/>
                </a:solidFill>
              </a:rPr>
              <a:t> </a:t>
            </a:r>
            <a:r>
              <a:rPr lang="es-ES" sz="1800" b="1" kern="0" dirty="0" err="1">
                <a:solidFill>
                  <a:srgbClr val="FF0000"/>
                </a:solidFill>
              </a:rPr>
              <a:t>points</a:t>
            </a:r>
            <a:r>
              <a:rPr lang="es-ES" sz="1800" b="1" kern="0" dirty="0">
                <a:solidFill>
                  <a:srgbClr val="FF0000"/>
                </a:solidFill>
              </a:rPr>
              <a:t> acceso directo a la red. </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Es donde yo me conecto con mi equipo, con un cable a un switch</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Los </a:t>
            </a:r>
            <a:r>
              <a:rPr lang="es-ES" sz="1800" b="1" kern="0" dirty="0" err="1">
                <a:solidFill>
                  <a:srgbClr val="000000"/>
                </a:solidFill>
              </a:rPr>
              <a:t>access</a:t>
            </a:r>
            <a:r>
              <a:rPr lang="es-ES" sz="1800" b="1" kern="0" dirty="0">
                <a:solidFill>
                  <a:srgbClr val="000000"/>
                </a:solidFill>
              </a:rPr>
              <a:t> </a:t>
            </a:r>
            <a:r>
              <a:rPr lang="es-ES" sz="1800" b="1" kern="0" dirty="0" err="1">
                <a:solidFill>
                  <a:srgbClr val="000000"/>
                </a:solidFill>
              </a:rPr>
              <a:t>points</a:t>
            </a:r>
            <a:r>
              <a:rPr lang="es-ES" sz="1800" b="1" kern="0" dirty="0">
                <a:solidFill>
                  <a:srgbClr val="000000"/>
                </a:solidFill>
              </a:rPr>
              <a:t> </a:t>
            </a:r>
            <a:r>
              <a:rPr lang="es-ES" sz="1800" kern="0" dirty="0">
                <a:solidFill>
                  <a:srgbClr val="000000"/>
                </a:solidFill>
              </a:rPr>
              <a:t>están conectados a la red alámbrica a uno de los puertos del switch.</a:t>
            </a:r>
          </a:p>
          <a:p>
            <a:pPr marL="301625" lvl="1" indent="-285750">
              <a:lnSpc>
                <a:spcPct val="100000"/>
              </a:lnSpc>
              <a:spcBef>
                <a:spcPts val="300"/>
              </a:spcBef>
              <a:spcAft>
                <a:spcPts val="300"/>
              </a:spcAft>
              <a:buSzPct val="90000"/>
              <a:buFont typeface="Wingdings" panose="05000000000000000000" pitchFamily="2" charset="2"/>
              <a:buChar char="q"/>
            </a:pPr>
            <a:r>
              <a:rPr lang="es-ES" sz="1800" kern="0" dirty="0"/>
              <a:t>Los switches de la capa de distribución se conectan a los switches de la capa de acceso.</a:t>
            </a:r>
            <a:endParaRPr lang="es-419" sz="1800" kern="0" dirty="0">
              <a:solidFill>
                <a:srgbClr val="000000"/>
              </a:solidFill>
            </a:endParaRP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545122" y="1358405"/>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705036" y="4748168"/>
            <a:ext cx="2080471" cy="1342239"/>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46413508"/>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distribución</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2013239"/>
            <a:ext cx="4722024"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distribución implementa el enrutamiento, la calidad del servicio y la seguridad.</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Para conectar </a:t>
            </a:r>
            <a:r>
              <a:rPr lang="es-ES" sz="1800" kern="0" dirty="0" err="1">
                <a:solidFill>
                  <a:srgbClr val="000000"/>
                </a:solidFill>
              </a:rPr>
              <a:t>LANs</a:t>
            </a:r>
            <a:r>
              <a:rPr lang="es-ES" sz="1800" kern="0" dirty="0">
                <a:solidFill>
                  <a:srgbClr val="000000"/>
                </a:solidFill>
              </a:rPr>
              <a:t> requiero un dispositivo inteligente llamado </a:t>
            </a:r>
            <a:r>
              <a:rPr lang="es-ES" sz="1800" b="1" kern="0" dirty="0" err="1">
                <a:solidFill>
                  <a:srgbClr val="000000"/>
                </a:solidFill>
              </a:rPr>
              <a:t>router</a:t>
            </a:r>
            <a:r>
              <a:rPr lang="es-ES" sz="1800" kern="0" dirty="0">
                <a:solidFill>
                  <a:srgbClr val="000000"/>
                </a:solidFill>
              </a:rPr>
              <a:t>. El </a:t>
            </a:r>
            <a:r>
              <a:rPr lang="es-ES" sz="1800" kern="0" dirty="0" err="1">
                <a:solidFill>
                  <a:srgbClr val="000000"/>
                </a:solidFill>
              </a:rPr>
              <a:t>router</a:t>
            </a:r>
            <a:r>
              <a:rPr lang="es-ES" sz="1800" kern="0" dirty="0">
                <a:solidFill>
                  <a:srgbClr val="000000"/>
                </a:solidFill>
              </a:rPr>
              <a:t> toma decisiones sobre los paquetes que entran y los canaliza a otro segmento de la red.</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Hay switches capa 3 que funcionan como </a:t>
            </a:r>
            <a:r>
              <a:rPr lang="es-ES" sz="1800" kern="0" dirty="0" err="1">
                <a:solidFill>
                  <a:srgbClr val="000000"/>
                </a:solidFill>
              </a:rPr>
              <a:t>routers</a:t>
            </a:r>
            <a:r>
              <a:rPr lang="es-ES" sz="1800" kern="0" dirty="0">
                <a:solidFill>
                  <a:srgbClr val="000000"/>
                </a:solidFill>
              </a:rPr>
              <a:t>.</a:t>
            </a:r>
          </a:p>
          <a:p>
            <a:pPr marL="301625" lvl="1" indent="-285750">
              <a:lnSpc>
                <a:spcPct val="100000"/>
              </a:lnSpc>
              <a:spcBef>
                <a:spcPts val="300"/>
              </a:spcBef>
              <a:spcAft>
                <a:spcPts val="300"/>
              </a:spcAft>
              <a:buSzPct val="90000"/>
              <a:buFont typeface="Wingdings" panose="05000000000000000000" pitchFamily="2" charset="2"/>
              <a:buChar char="q"/>
            </a:pPr>
            <a:r>
              <a:rPr lang="es-ES" sz="1800" kern="0" dirty="0"/>
              <a:t>Los switches de la capa de distribución se conectan a los switches de la capa de acceso y de la capa de núcleo.</a:t>
            </a:r>
            <a:endParaRPr lang="es-419" sz="1800" kern="0" dirty="0">
              <a:solidFill>
                <a:srgbClr val="000000"/>
              </a:solidFill>
            </a:endParaRP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650629" y="1509428"/>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476758" y="3284291"/>
            <a:ext cx="2080471" cy="1342239"/>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7336891"/>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núcleo</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2101837"/>
            <a:ext cx="4404713"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núcleo es la capa principal, es la red troncal que nos permite conectarnos con la red de cobertura amplia. </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El nivel de núcleo se encuentra en </a:t>
            </a:r>
            <a:r>
              <a:rPr lang="es-ES" sz="1800" b="1" kern="0" dirty="0">
                <a:solidFill>
                  <a:srgbClr val="000000"/>
                </a:solidFill>
              </a:rPr>
              <a:t>corporativos grandes </a:t>
            </a:r>
            <a:r>
              <a:rPr lang="es-ES" sz="1800" kern="0" dirty="0">
                <a:solidFill>
                  <a:srgbClr val="000000"/>
                </a:solidFill>
              </a:rPr>
              <a:t>que tienen sedes en distintas ciudades, en distintos puntos geográficos y están interconectados entre sí.</a:t>
            </a: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650629" y="1509428"/>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913393" y="1756217"/>
            <a:ext cx="1967864" cy="899897"/>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14218588"/>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a:t>
            </a:r>
            <a:r>
              <a:rPr lang="es-ES" sz="2800" dirty="0"/>
              <a:t>Jerarquía en las redes</a:t>
            </a:r>
            <a:endParaRPr lang="es-ES" sz="2800" dirty="0">
              <a:solidFill>
                <a:srgbClr val="00B0F0"/>
              </a:solidFill>
              <a:latin typeface="Arial"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2877" y="1964517"/>
            <a:ext cx="5069525" cy="4137023"/>
          </a:xfrm>
          <a:prstGeom prst="rect">
            <a:avLst/>
          </a:prstGeom>
          <a:ln>
            <a:solidFill>
              <a:schemeClr val="tx1"/>
            </a:solidFill>
          </a:ln>
        </p:spPr>
      </p:pic>
      <p:sp>
        <p:nvSpPr>
          <p:cNvPr id="6" name="Content Placeholder 3">
            <a:extLst>
              <a:ext uri="{FF2B5EF4-FFF2-40B4-BE49-F238E27FC236}">
                <a16:creationId xmlns:a16="http://schemas.microsoft.com/office/drawing/2014/main" id="{864D5BB1-941D-5FA4-F9CA-B25D632BA6E2}"/>
              </a:ext>
            </a:extLst>
          </p:cNvPr>
          <p:cNvSpPr txBox="1">
            <a:spLocks/>
          </p:cNvSpPr>
          <p:nvPr/>
        </p:nvSpPr>
        <p:spPr>
          <a:xfrm>
            <a:off x="664335" y="3408001"/>
            <a:ext cx="2338924" cy="137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Tree>
    <p:extLst>
      <p:ext uri="{BB962C8B-B14F-4D97-AF65-F5344CB8AC3E}">
        <p14:creationId xmlns:p14="http://schemas.microsoft.com/office/powerpoint/2010/main" val="1894865930"/>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395887" y="1889953"/>
            <a:ext cx="3866147" cy="421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b="1" u="sng" dirty="0">
                <a:solidFill>
                  <a:srgbClr val="000000"/>
                </a:solidFill>
              </a:rPr>
              <a:t>En casa </a:t>
            </a:r>
            <a:r>
              <a:rPr lang="es-419" sz="1800" dirty="0">
                <a:solidFill>
                  <a:srgbClr val="000000"/>
                </a:solidFill>
              </a:rPr>
              <a:t>podemos tener un diseño de red de solamente </a:t>
            </a:r>
            <a:r>
              <a:rPr lang="es-419" sz="1800" b="1" dirty="0">
                <a:solidFill>
                  <a:srgbClr val="FF0000"/>
                </a:solidFill>
              </a:rPr>
              <a:t>dos niveles</a:t>
            </a:r>
            <a:r>
              <a:rPr lang="es-419" sz="1800" dirty="0">
                <a:solidFill>
                  <a:srgbClr val="000000"/>
                </a:solidFill>
              </a:rPr>
              <a:t>: </a:t>
            </a:r>
            <a:r>
              <a:rPr lang="es-419" sz="1800" b="1" dirty="0">
                <a:solidFill>
                  <a:srgbClr val="FF0000"/>
                </a:solidFill>
              </a:rPr>
              <a:t> </a:t>
            </a:r>
            <a:r>
              <a:rPr lang="es-419" sz="1800" b="1" dirty="0">
                <a:solidFill>
                  <a:srgbClr val="00B0F0"/>
                </a:solidFill>
              </a:rPr>
              <a:t>nivel de acceso y de distribución </a:t>
            </a:r>
          </a:p>
          <a:p>
            <a:pPr marL="301625" lvl="1" indent="-285750">
              <a:lnSpc>
                <a:spcPct val="100000"/>
              </a:lnSpc>
              <a:spcBef>
                <a:spcPts val="300"/>
              </a:spcBef>
              <a:spcAft>
                <a:spcPts val="300"/>
              </a:spcAft>
              <a:buSzPct val="90000"/>
            </a:pPr>
            <a:r>
              <a:rPr lang="es-419" sz="1800" dirty="0">
                <a:solidFill>
                  <a:srgbClr val="000000"/>
                </a:solidFill>
              </a:rPr>
              <a:t>El </a:t>
            </a:r>
            <a:r>
              <a:rPr lang="es-419" sz="1800" b="1" dirty="0" err="1">
                <a:solidFill>
                  <a:srgbClr val="000000"/>
                </a:solidFill>
              </a:rPr>
              <a:t>router</a:t>
            </a:r>
            <a:r>
              <a:rPr lang="es-419" sz="1800" b="1" dirty="0">
                <a:solidFill>
                  <a:srgbClr val="000000"/>
                </a:solidFill>
              </a:rPr>
              <a:t> inalámbrico</a:t>
            </a:r>
            <a:r>
              <a:rPr lang="es-419" sz="1800" dirty="0">
                <a:solidFill>
                  <a:srgbClr val="000000"/>
                </a:solidFill>
              </a:rPr>
              <a:t> funciona como switch y </a:t>
            </a:r>
            <a:r>
              <a:rPr lang="es-419" sz="1800" dirty="0" err="1">
                <a:solidFill>
                  <a:srgbClr val="000000"/>
                </a:solidFill>
              </a:rPr>
              <a:t>router</a:t>
            </a:r>
            <a:r>
              <a:rPr lang="es-419" sz="1800" dirty="0">
                <a:solidFill>
                  <a:srgbClr val="000000"/>
                </a:solidFill>
              </a:rPr>
              <a:t>.</a:t>
            </a:r>
          </a:p>
          <a:p>
            <a:pPr marL="301625" lvl="1" indent="-285750">
              <a:lnSpc>
                <a:spcPct val="100000"/>
              </a:lnSpc>
              <a:spcBef>
                <a:spcPts val="300"/>
              </a:spcBef>
              <a:spcAft>
                <a:spcPts val="300"/>
              </a:spcAft>
              <a:buSzPct val="90000"/>
            </a:pPr>
            <a:r>
              <a:rPr lang="es-419"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Tenemos la </a:t>
            </a:r>
            <a:r>
              <a:rPr lang="es-419" sz="18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capa de núcle</a:t>
            </a:r>
            <a:r>
              <a:rPr lang="es-419" sz="1800" b="1" dirty="0">
                <a:solidFill>
                  <a:srgbClr val="00B0F0"/>
                </a:solidFill>
                <a:latin typeface="Arial" panose="020B0604020202020204" pitchFamily="34" charset="0"/>
                <a:ea typeface="Calibri" panose="020F0502020204030204" pitchFamily="34" charset="0"/>
                <a:cs typeface="Times New Roman" panose="02020603050405020304" pitchFamily="18" charset="0"/>
              </a:rPr>
              <a:t>o y distribución contraídos</a:t>
            </a:r>
            <a:r>
              <a:rPr lang="es-419"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r>
              <a:rPr lang="es-419"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 nos </a:t>
            </a:r>
            <a:r>
              <a:rPr lang="es-419"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conectamos a través de un </a:t>
            </a:r>
            <a:r>
              <a:rPr lang="es-ES" sz="1800" dirty="0">
                <a:effectLst/>
                <a:latin typeface="Arial" panose="020B0604020202020204" pitchFamily="34" charset="0"/>
                <a:ea typeface="Calibri" panose="020F0502020204030204" pitchFamily="34" charset="0"/>
                <a:cs typeface="Times New Roman" panose="02020603050405020304" pitchFamily="18" charset="0"/>
              </a:rPr>
              <a:t>corporativo, nos conectamos a través de un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a:t>
            </a:r>
            <a:r>
              <a:rPr lang="es-ES" sz="1800" dirty="0">
                <a:effectLst/>
                <a:latin typeface="Arial" panose="020B0604020202020204" pitchFamily="34" charset="0"/>
                <a:ea typeface="Calibri" panose="020F0502020204030204" pitchFamily="34" charset="0"/>
                <a:cs typeface="Times New Roman" panose="02020603050405020304" pitchFamily="18" charset="0"/>
              </a:rPr>
              <a:t> El ISP nos da el servicio.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15875" lvl="1" indent="0" rtl="0">
              <a:lnSpc>
                <a:spcPct val="100000"/>
              </a:lnSpc>
              <a:spcBef>
                <a:spcPts val="300"/>
              </a:spcBef>
              <a:spcAft>
                <a:spcPts val="300"/>
              </a:spcAft>
              <a:buSzPct val="90000"/>
              <a:buNone/>
            </a:pPr>
            <a:endParaRPr lang="es-419" sz="1800" dirty="0">
              <a:solidFill>
                <a:srgbClr val="000000"/>
              </a:solidFill>
            </a:endParaRPr>
          </a:p>
        </p:txBody>
      </p:sp>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3"/>
          <a:stretch>
            <a:fillRect/>
          </a:stretch>
        </p:blipFill>
        <p:spPr>
          <a:xfrm>
            <a:off x="5259655" y="1090328"/>
            <a:ext cx="2343150" cy="4505325"/>
          </a:xfrm>
          <a:prstGeom prst="rect">
            <a:avLst/>
          </a:prstGeom>
        </p:spPr>
      </p:pic>
    </p:spTree>
    <p:extLst>
      <p:ext uri="{BB962C8B-B14F-4D97-AF65-F5344CB8AC3E}">
        <p14:creationId xmlns:p14="http://schemas.microsoft.com/office/powerpoint/2010/main" val="3941636083"/>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601580" y="2145416"/>
            <a:ext cx="3683702" cy="36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b="1" u="sng" dirty="0">
                <a:solidFill>
                  <a:srgbClr val="000000"/>
                </a:solidFill>
              </a:rPr>
              <a:t>En una organización</a:t>
            </a:r>
            <a:r>
              <a:rPr lang="es-419" sz="1800" dirty="0">
                <a:solidFill>
                  <a:srgbClr val="000000"/>
                </a:solidFill>
              </a:rPr>
              <a:t>, </a:t>
            </a:r>
            <a:r>
              <a:rPr lang="es-ES" sz="1800" dirty="0">
                <a:effectLst/>
                <a:latin typeface="Arial" panose="020B0604020202020204" pitchFamily="34" charset="0"/>
                <a:ea typeface="Calibri" panose="020F0502020204030204" pitchFamily="34" charset="0"/>
                <a:cs typeface="Times New Roman" panose="02020603050405020304" pitchFamily="18" charset="0"/>
              </a:rPr>
              <a:t>si queremos implementar los tres niveles el costo aumenta.</a:t>
            </a:r>
          </a:p>
          <a:p>
            <a:pPr marL="15875" lvl="1" indent="0" rtl="0">
              <a:lnSpc>
                <a:spcPct val="100000"/>
              </a:lnSpc>
              <a:spcBef>
                <a:spcPts val="300"/>
              </a:spcBef>
              <a:spcAft>
                <a:spcPts val="300"/>
              </a:spcAft>
              <a:buSzPct val="90000"/>
              <a:buNone/>
            </a:pPr>
            <a:r>
              <a:rPr lang="es-ES" sz="1800" dirty="0">
                <a:effectLst/>
                <a:latin typeface="Arial" panose="020B0604020202020204" pitchFamily="34" charset="0"/>
                <a:ea typeface="Calibri" panose="020F0502020204030204" pitchFamily="34" charset="0"/>
                <a:cs typeface="Times New Roman" panose="02020603050405020304" pitchFamily="18" charset="0"/>
              </a:rPr>
              <a:t>La mayoría de las organizaciones tienen implementados el </a:t>
            </a:r>
            <a:r>
              <a:rPr lang="es-ES" sz="18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nivel 1 (acceso) y 2 (distribución) </a:t>
            </a:r>
            <a:r>
              <a:rPr lang="es-ES" sz="1800" dirty="0">
                <a:effectLst/>
                <a:latin typeface="Arial" panose="020B0604020202020204" pitchFamily="34" charset="0"/>
                <a:ea typeface="Calibri" panose="020F0502020204030204" pitchFamily="34" charset="0"/>
                <a:cs typeface="Times New Roman" panose="02020603050405020304" pitchFamily="18" charset="0"/>
              </a:rPr>
              <a:t>y el tercero de ellos lo delegan al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 </a:t>
            </a:r>
            <a:r>
              <a:rPr lang="es-ES" sz="1800" dirty="0">
                <a:effectLst/>
                <a:latin typeface="Arial" panose="020B0604020202020204" pitchFamily="34" charset="0"/>
                <a:ea typeface="Calibri" panose="020F0502020204030204" pitchFamily="34" charset="0"/>
                <a:cs typeface="Times New Roman" panose="02020603050405020304" pitchFamily="18" charset="0"/>
              </a:rPr>
              <a:t>para la conexión con la red de cobertura amplia (WAN).</a:t>
            </a:r>
            <a:endParaRPr lang="es-419" sz="1800" dirty="0">
              <a:solidFill>
                <a:srgbClr val="000000"/>
              </a:solidFill>
            </a:endParaRPr>
          </a:p>
        </p:txBody>
      </p:sp>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3"/>
          <a:stretch>
            <a:fillRect/>
          </a:stretch>
        </p:blipFill>
        <p:spPr>
          <a:xfrm>
            <a:off x="5375892" y="1298137"/>
            <a:ext cx="2343150" cy="4505325"/>
          </a:xfrm>
          <a:prstGeom prst="rect">
            <a:avLst/>
          </a:prstGeom>
        </p:spPr>
      </p:pic>
    </p:spTree>
    <p:extLst>
      <p:ext uri="{BB962C8B-B14F-4D97-AF65-F5344CB8AC3E}">
        <p14:creationId xmlns:p14="http://schemas.microsoft.com/office/powerpoint/2010/main" val="1176915246"/>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jerárquicas</a:t>
            </a:r>
            <a:r>
              <a:rPr lang="en-US" dirty="0"/>
              <a:t>
</a:t>
            </a:r>
            <a:r>
              <a:rPr lang="en-US" dirty="0" err="1"/>
              <a:t>Niveles</a:t>
            </a:r>
            <a:r>
              <a:rPr lang="en-US" dirty="0"/>
              <a:t> de </a:t>
            </a:r>
            <a:r>
              <a:rPr lang="en-US" dirty="0" err="1"/>
              <a:t>acceso</a:t>
            </a:r>
            <a:r>
              <a:rPr lang="en-US" dirty="0"/>
              <a:t>, </a:t>
            </a:r>
            <a:r>
              <a:rPr lang="en-US" dirty="0" err="1"/>
              <a:t>distribución</a:t>
            </a:r>
            <a:r>
              <a:rPr lang="en-US" dirty="0"/>
              <a:t> y </a:t>
            </a:r>
            <a:r>
              <a:rPr lang="en-US" dirty="0" err="1"/>
              <a:t>núcleo</a:t>
            </a:r>
            <a:endParaRPr lang="es-ES" sz="2800" dirty="0">
              <a:solidFill>
                <a:srgbClr val="00B0F0"/>
              </a:solidFill>
              <a:latin typeface="Arial" charset="0"/>
            </a:endParaRP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514956" y="1501764"/>
            <a:ext cx="5629044" cy="440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2DC51C78-9165-354D-D904-533F8D81A4D6}"/>
              </a:ext>
            </a:extLst>
          </p:cNvPr>
          <p:cNvSpPr txBox="1"/>
          <p:nvPr/>
        </p:nvSpPr>
        <p:spPr>
          <a:xfrm>
            <a:off x="410707" y="1682368"/>
            <a:ext cx="3006670" cy="3160865"/>
          </a:xfrm>
          <a:prstGeom prst="rect">
            <a:avLst/>
          </a:prstGeom>
          <a:noFill/>
        </p:spPr>
        <p:txBody>
          <a:bodyPr wrap="square">
            <a:spAutoFit/>
          </a:body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Utilizado por organizaciones que requieren de las tres capas. </a:t>
            </a: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800" dirty="0">
                <a:solidFill>
                  <a:srgbClr val="000000"/>
                </a:solidFill>
              </a:rPr>
              <a:t>La recomendación es construir una topología de red física de </a:t>
            </a:r>
            <a:r>
              <a:rPr lang="es-ES" sz="1800" b="1" dirty="0">
                <a:solidFill>
                  <a:srgbClr val="000000"/>
                </a:solidFill>
              </a:rPr>
              <a:t>estrella extendida </a:t>
            </a:r>
            <a:r>
              <a:rPr lang="es-ES" sz="1800" dirty="0">
                <a:solidFill>
                  <a:srgbClr val="000000"/>
                </a:solidFill>
              </a:rPr>
              <a:t>desde una ubicación centralizada del edificio a todos los demás edificios en el mismo campus.</a:t>
            </a:r>
            <a:endParaRPr lang="en-CA" sz="1800" dirty="0">
              <a:solidFill>
                <a:srgbClr val="000000"/>
              </a:solidFill>
            </a:endParaRPr>
          </a:p>
        </p:txBody>
      </p:sp>
    </p:spTree>
    <p:extLst>
      <p:ext uri="{BB962C8B-B14F-4D97-AF65-F5344CB8AC3E}">
        <p14:creationId xmlns:p14="http://schemas.microsoft.com/office/powerpoint/2010/main" val="3216869972"/>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jerárquicas</a:t>
            </a:r>
            <a:r>
              <a:rPr lang="en-US" dirty="0"/>
              <a:t>
</a:t>
            </a:r>
            <a:r>
              <a:rPr lang="en-US" dirty="0" err="1"/>
              <a:t>Niveles</a:t>
            </a:r>
            <a:r>
              <a:rPr lang="en-US" dirty="0"/>
              <a:t> de </a:t>
            </a:r>
            <a:r>
              <a:rPr lang="en-US" dirty="0" err="1"/>
              <a:t>acceso</a:t>
            </a:r>
            <a:r>
              <a:rPr lang="en-US" dirty="0"/>
              <a:t> y </a:t>
            </a:r>
            <a:r>
              <a:rPr lang="en-US" dirty="0" err="1"/>
              <a:t>distribución</a:t>
            </a:r>
            <a:endParaRPr lang="es-ES" sz="2800" dirty="0">
              <a:solidFill>
                <a:srgbClr val="00B0F0"/>
              </a:solidFill>
              <a:latin typeface="Arial" charset="0"/>
            </a:endParaRPr>
          </a:p>
        </p:txBody>
      </p:sp>
      <p:sp>
        <p:nvSpPr>
          <p:cNvPr id="3" name="CuadroTexto 2">
            <a:extLst>
              <a:ext uri="{FF2B5EF4-FFF2-40B4-BE49-F238E27FC236}">
                <a16:creationId xmlns:a16="http://schemas.microsoft.com/office/drawing/2014/main" id="{2DC51C78-9165-354D-D904-533F8D81A4D6}"/>
              </a:ext>
            </a:extLst>
          </p:cNvPr>
          <p:cNvSpPr txBox="1"/>
          <p:nvPr/>
        </p:nvSpPr>
        <p:spPr>
          <a:xfrm>
            <a:off x="542443" y="2400597"/>
            <a:ext cx="3006670" cy="2240613"/>
          </a:xfrm>
          <a:prstGeom prst="rect">
            <a:avLst/>
          </a:prstGeom>
          <a:noFill/>
        </p:spPr>
        <p:txBody>
          <a:bodyPr wrap="square">
            <a:spAutoFit/>
          </a:body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Útil para empresas más pequeñas, o en sitios de que consistan en un solo edificio.</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También conocido como el diseño de red </a:t>
            </a:r>
            <a:r>
              <a:rPr lang="es-419" sz="1800" i="1" dirty="0">
                <a:solidFill>
                  <a:srgbClr val="000000"/>
                </a:solidFill>
              </a:rPr>
              <a:t>central colapsado </a:t>
            </a:r>
            <a:r>
              <a:rPr lang="es-419" sz="1800" dirty="0">
                <a:solidFill>
                  <a:srgbClr val="000000"/>
                </a:solidFill>
              </a:rPr>
              <a:t>.</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800" dirty="0">
              <a:solidFill>
                <a:srgbClr val="000000"/>
              </a:solidFill>
            </a:endParaRPr>
          </a:p>
        </p:txBody>
      </p:sp>
      <p:pic>
        <p:nvPicPr>
          <p:cNvPr id="2" name="Picture 4">
            <a:extLst>
              <a:ext uri="{FF2B5EF4-FFF2-40B4-BE49-F238E27FC236}">
                <a16:creationId xmlns:a16="http://schemas.microsoft.com/office/drawing/2014/main" id="{BDC31FDA-E4F5-4129-B24D-8EB70076991A}"/>
              </a:ext>
            </a:extLst>
          </p:cNvPr>
          <p:cNvPicPr>
            <a:picLocks noChangeAspect="1"/>
          </p:cNvPicPr>
          <p:nvPr/>
        </p:nvPicPr>
        <p:blipFill>
          <a:blip r:embed="rId3"/>
          <a:stretch>
            <a:fillRect/>
          </a:stretch>
        </p:blipFill>
        <p:spPr>
          <a:xfrm>
            <a:off x="4207231" y="2035855"/>
            <a:ext cx="4286864" cy="2970098"/>
          </a:xfrm>
          <a:prstGeom prst="rect">
            <a:avLst/>
          </a:prstGeom>
        </p:spPr>
      </p:pic>
    </p:spTree>
    <p:extLst>
      <p:ext uri="{BB962C8B-B14F-4D97-AF65-F5344CB8AC3E}">
        <p14:creationId xmlns:p14="http://schemas.microsoft.com/office/powerpoint/2010/main" val="1321366164"/>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8"/>
            <a:ext cx="8280057" cy="3696239"/>
          </a:xfrm>
        </p:spPr>
        <p:txBody>
          <a:bodyPr/>
          <a:lstStyle/>
          <a:p>
            <a:pPr marL="0" indent="0" algn="just"/>
            <a:r>
              <a:rPr lang="es-419" sz="1800" b="1" dirty="0">
                <a:solidFill>
                  <a:srgbClr val="FF0000"/>
                </a:solidFill>
              </a:rPr>
              <a:t>La escalabilidad es el término para una red que puede crecer sin perder disponibilidad y confiabilidad.</a:t>
            </a:r>
          </a:p>
          <a:p>
            <a:pPr marL="0" indent="0" algn="l"/>
            <a:endParaRPr lang="es-ES" sz="1800" dirty="0">
              <a:solidFill>
                <a:srgbClr val="000000"/>
              </a:solidFill>
            </a:endParaRPr>
          </a:p>
          <a:p>
            <a:pPr marL="0" indent="0" algn="l"/>
            <a:r>
              <a:rPr lang="es-ES" sz="1800" dirty="0">
                <a:solidFill>
                  <a:srgbClr val="000000"/>
                </a:solidFill>
              </a:rPr>
              <a:t>Los diseñadores de redes deben desarrollar estrategias para permitir que la red esté disponible y escalar de manera efectiva y fácil.</a:t>
            </a:r>
          </a:p>
          <a:p>
            <a:pPr marL="0" indent="0" algn="l"/>
            <a:endParaRPr lang="en-CA" sz="1800" dirty="0">
              <a:solidFill>
                <a:srgbClr val="000000"/>
              </a:solidFill>
            </a:endParaRPr>
          </a:p>
          <a:p>
            <a:pPr marL="0" indent="0" algn="l"/>
            <a:r>
              <a:rPr lang="es-419" sz="1800" dirty="0">
                <a:solidFill>
                  <a:srgbClr val="000000"/>
                </a:solidFill>
              </a:rPr>
              <a:t>Esto se logra usando:</a:t>
            </a:r>
          </a:p>
          <a:p>
            <a:pPr marL="285750" indent="-285750" algn="l">
              <a:buFont typeface="Arial" panose="020B0604020202020204" pitchFamily="34" charset="0"/>
              <a:buChar char="•"/>
            </a:pPr>
            <a:r>
              <a:rPr lang="es-419" sz="1800" b="1" dirty="0">
                <a:solidFill>
                  <a:srgbClr val="000000"/>
                </a:solidFill>
              </a:rPr>
              <a:t>Redundancia</a:t>
            </a:r>
          </a:p>
          <a:p>
            <a:pPr marL="285750" indent="-285750" algn="l">
              <a:buFont typeface="Arial" panose="020B0604020202020204" pitchFamily="34" charset="0"/>
              <a:buChar char="•"/>
            </a:pPr>
            <a:r>
              <a:rPr lang="es-419" sz="1800" b="1" dirty="0">
                <a:solidFill>
                  <a:srgbClr val="000000"/>
                </a:solidFill>
              </a:rPr>
              <a:t>Múltiples Vínculos</a:t>
            </a:r>
          </a:p>
          <a:p>
            <a:pPr marL="285750" indent="-285750" algn="l">
              <a:buFont typeface="Arial" panose="020B0604020202020204" pitchFamily="34" charset="0"/>
              <a:buChar char="•"/>
            </a:pPr>
            <a:r>
              <a:rPr lang="es-419" sz="1800" b="1" dirty="0">
                <a:solidFill>
                  <a:srgbClr val="000000"/>
                </a:solidFill>
              </a:rPr>
              <a:t>Conectividad inalámbrica</a:t>
            </a:r>
          </a:p>
          <a:p>
            <a:pPr marL="285750" indent="-285750" algn="l">
              <a:buFont typeface="Arial" panose="020B0604020202020204" pitchFamily="34" charset="0"/>
              <a:buChar char="•"/>
            </a:pPr>
            <a:r>
              <a:rPr lang="es-419" sz="1800" b="1" dirty="0">
                <a:solidFill>
                  <a:srgbClr val="000000"/>
                </a:solidFill>
              </a:rPr>
              <a:t>Protocolos de enrutamiento escalables</a:t>
            </a:r>
          </a:p>
        </p:txBody>
      </p:sp>
      <p:sp>
        <p:nvSpPr>
          <p:cNvPr id="2" name="Rectangle 2">
            <a:extLst>
              <a:ext uri="{FF2B5EF4-FFF2-40B4-BE49-F238E27FC236}">
                <a16:creationId xmlns:a16="http://schemas.microsoft.com/office/drawing/2014/main" id="{0B5B80A2-1A8D-CB1A-F81C-FE18E5F8A2ED}"/>
              </a:ext>
            </a:extLst>
          </p:cNvPr>
          <p:cNvSpPr txBox="1">
            <a:spLocks noChangeArrowheads="1"/>
          </p:cNvSpPr>
          <p:nvPr/>
        </p:nvSpPr>
        <p:spPr bwMode="auto">
          <a:xfrm>
            <a:off x="371843" y="578689"/>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dirty="0" err="1">
                <a:solidFill>
                  <a:srgbClr val="708CA1"/>
                </a:solidFill>
              </a:rPr>
              <a:t>Diseño</a:t>
            </a:r>
            <a:r>
              <a:rPr lang="en-US" dirty="0">
                <a:solidFill>
                  <a:srgbClr val="708CA1"/>
                </a:solidFill>
              </a:rPr>
              <a:t> de redes </a:t>
            </a:r>
            <a:r>
              <a:rPr lang="en-US" dirty="0" err="1">
                <a:solidFill>
                  <a:srgbClr val="708CA1"/>
                </a:solidFill>
              </a:rPr>
              <a:t>escalables</a:t>
            </a:r>
            <a:endParaRPr lang="es-ES" dirty="0">
              <a:solidFill>
                <a:srgbClr val="708CA1"/>
              </a:solidFill>
            </a:endParaRPr>
          </a:p>
        </p:txBody>
      </p:sp>
      <p:pic>
        <p:nvPicPr>
          <p:cNvPr id="6" name="Picture 4">
            <a:extLst>
              <a:ext uri="{FF2B5EF4-FFF2-40B4-BE49-F238E27FC236}">
                <a16:creationId xmlns:a16="http://schemas.microsoft.com/office/drawing/2014/main" id="{57976160-6115-4C78-075D-5E979011D79A}"/>
              </a:ext>
            </a:extLst>
          </p:cNvPr>
          <p:cNvPicPr>
            <a:picLocks noChangeAspect="1"/>
          </p:cNvPicPr>
          <p:nvPr/>
        </p:nvPicPr>
        <p:blipFill>
          <a:blip r:embed="rId3"/>
          <a:stretch>
            <a:fillRect/>
          </a:stretch>
        </p:blipFill>
        <p:spPr>
          <a:xfrm>
            <a:off x="5494089" y="3508122"/>
            <a:ext cx="2918457" cy="2196564"/>
          </a:xfrm>
          <a:prstGeom prst="rect">
            <a:avLst/>
          </a:prstGeom>
        </p:spPr>
      </p:pic>
    </p:spTree>
    <p:extLst>
      <p:ext uri="{BB962C8B-B14F-4D97-AF65-F5344CB8AC3E}">
        <p14:creationId xmlns:p14="http://schemas.microsoft.com/office/powerpoint/2010/main" val="287255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1712669"/>
            <a:ext cx="8494560" cy="1173406"/>
          </a:xfrm>
        </p:spPr>
        <p:txBody>
          <a:bodyPr/>
          <a:lstStyle/>
          <a:p>
            <a:pPr marL="0" indent="0" algn="l"/>
            <a:r>
              <a:rPr lang="es-ES" sz="1800" b="1" dirty="0">
                <a:solidFill>
                  <a:srgbClr val="FF0000"/>
                </a:solidFill>
              </a:rPr>
              <a:t>La redundancia es una parte importante del diseño de la red para prevenir interrupciones de los servicios de la red</a:t>
            </a:r>
            <a:r>
              <a:rPr lang="es-ES" sz="1800" dirty="0">
                <a:solidFill>
                  <a:srgbClr val="000000"/>
                </a:solidFill>
              </a:rPr>
              <a:t>: </a:t>
            </a:r>
          </a:p>
          <a:p>
            <a:pPr marL="285750" indent="-285750" algn="l">
              <a:buFont typeface="Arial" panose="020B0604020202020204" pitchFamily="34" charset="0"/>
              <a:buChar char="•"/>
            </a:pPr>
            <a:r>
              <a:rPr lang="es-419" sz="1800" dirty="0">
                <a:solidFill>
                  <a:srgbClr val="000000"/>
                </a:solidFill>
              </a:rPr>
              <a:t>Instalación de equipos duplicados</a:t>
            </a:r>
          </a:p>
        </p:txBody>
      </p:sp>
      <p:sp>
        <p:nvSpPr>
          <p:cNvPr id="5" name="Content Placeholder 3">
            <a:extLst>
              <a:ext uri="{FF2B5EF4-FFF2-40B4-BE49-F238E27FC236}">
                <a16:creationId xmlns:a16="http://schemas.microsoft.com/office/drawing/2014/main" id="{8DAE4F9C-9268-4037-8E0D-424569AB6FA4}"/>
              </a:ext>
            </a:extLst>
          </p:cNvPr>
          <p:cNvSpPr txBox="1">
            <a:spLocks/>
          </p:cNvSpPr>
          <p:nvPr/>
        </p:nvSpPr>
        <p:spPr>
          <a:xfrm>
            <a:off x="431972" y="3090069"/>
            <a:ext cx="3458104" cy="213567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dirty="0">
                <a:solidFill>
                  <a:srgbClr val="000000"/>
                </a:solidFill>
              </a:rPr>
              <a:t>Las rutas redundantes ofrecen rutas físicas alternativas para que los datos atraviesen la red y admitan alta disponibilidad.</a:t>
            </a:r>
          </a:p>
        </p:txBody>
      </p:sp>
      <p:pic>
        <p:nvPicPr>
          <p:cNvPr id="2" name="Picture 1">
            <a:extLst>
              <a:ext uri="{FF2B5EF4-FFF2-40B4-BE49-F238E27FC236}">
                <a16:creationId xmlns:a16="http://schemas.microsoft.com/office/drawing/2014/main" id="{2C5B3D53-8978-4B77-BA2D-87083F801673}"/>
              </a:ext>
            </a:extLst>
          </p:cNvPr>
          <p:cNvPicPr>
            <a:picLocks noChangeAspect="1"/>
          </p:cNvPicPr>
          <p:nvPr/>
        </p:nvPicPr>
        <p:blipFill>
          <a:blip r:embed="rId3"/>
          <a:stretch>
            <a:fillRect/>
          </a:stretch>
        </p:blipFill>
        <p:spPr>
          <a:xfrm>
            <a:off x="3993127" y="2886075"/>
            <a:ext cx="4576092" cy="2949037"/>
          </a:xfrm>
          <a:prstGeom prst="rect">
            <a:avLst/>
          </a:prstGeom>
        </p:spPr>
      </p:pic>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dirty="0" err="1">
                <a:solidFill>
                  <a:srgbClr val="708CA1"/>
                </a:solidFill>
              </a:rPr>
              <a:t>Redundancia</a:t>
            </a:r>
            <a:endParaRPr lang="es-ES" dirty="0">
              <a:solidFill>
                <a:srgbClr val="708CA1"/>
              </a:solidFill>
            </a:endParaRPr>
          </a:p>
        </p:txBody>
      </p:sp>
    </p:spTree>
    <p:extLst>
      <p:ext uri="{BB962C8B-B14F-4D97-AF65-F5344CB8AC3E}">
        <p14:creationId xmlns:p14="http://schemas.microsoft.com/office/powerpoint/2010/main" val="322192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Complejidad creciente de las redes</a:t>
            </a:r>
            <a:endParaRPr lang="es-ES" sz="2800" dirty="0">
              <a:solidFill>
                <a:srgbClr val="00B0F0"/>
              </a:solidFill>
              <a:latin typeface="Arial" charset="0"/>
            </a:endParaRPr>
          </a:p>
        </p:txBody>
      </p:sp>
      <p:sp>
        <p:nvSpPr>
          <p:cNvPr id="3" name="Content Placeholder 2"/>
          <p:cNvSpPr>
            <a:spLocks noGrp="1"/>
          </p:cNvSpPr>
          <p:nvPr>
            <p:ph idx="1"/>
          </p:nvPr>
        </p:nvSpPr>
        <p:spPr>
          <a:xfrm>
            <a:off x="193868" y="1967856"/>
            <a:ext cx="2820635" cy="3607178"/>
          </a:xfrm>
        </p:spPr>
        <p:txBody>
          <a:bodyPr/>
          <a:lstStyle/>
          <a:p>
            <a:r>
              <a:rPr lang="es-ES" sz="2000" dirty="0"/>
              <a:t>El mundo digital está cambiando.</a:t>
            </a:r>
          </a:p>
          <a:p>
            <a:r>
              <a:rPr lang="es-ES" sz="2000" dirty="0"/>
              <a:t>Se debe acceder a la información desde cualquier lugar del mundo.</a:t>
            </a:r>
          </a:p>
          <a:p>
            <a:r>
              <a:rPr lang="es-ES" sz="2000" dirty="0"/>
              <a:t>Hay distintos tipos de equipos de interconexión y distintos tipos de tráfico</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9489" y="1828800"/>
            <a:ext cx="5371527" cy="4305300"/>
          </a:xfrm>
          <a:prstGeom prst="rect">
            <a:avLst/>
          </a:prstGeom>
          <a:ln>
            <a:solidFill>
              <a:schemeClr val="tx1"/>
            </a:solidFill>
          </a:ln>
        </p:spPr>
      </p:pic>
    </p:spTree>
    <p:extLst>
      <p:ext uri="{BB962C8B-B14F-4D97-AF65-F5344CB8AC3E}">
        <p14:creationId xmlns:p14="http://schemas.microsoft.com/office/powerpoint/2010/main" val="270003087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kern="0" dirty="0" err="1">
                <a:solidFill>
                  <a:srgbClr val="708CA1"/>
                </a:solidFill>
              </a:rPr>
              <a:t>E</a:t>
            </a:r>
            <a:r>
              <a:rPr lang="en-US" dirty="0" err="1">
                <a:solidFill>
                  <a:srgbClr val="708CA1"/>
                </a:solidFill>
              </a:rPr>
              <a:t>xpandir</a:t>
            </a:r>
            <a:r>
              <a:rPr lang="en-US" dirty="0">
                <a:solidFill>
                  <a:srgbClr val="708CA1"/>
                </a:solidFill>
              </a:rPr>
              <a:t> la </a:t>
            </a:r>
            <a:r>
              <a:rPr lang="en-US" dirty="0" err="1">
                <a:solidFill>
                  <a:srgbClr val="708CA1"/>
                </a:solidFill>
              </a:rPr>
              <a:t>capa</a:t>
            </a:r>
            <a:r>
              <a:rPr lang="en-US" dirty="0">
                <a:solidFill>
                  <a:srgbClr val="708CA1"/>
                </a:solidFill>
              </a:rPr>
              <a:t> de </a:t>
            </a:r>
            <a:r>
              <a:rPr lang="en-US" dirty="0" err="1">
                <a:solidFill>
                  <a:srgbClr val="708CA1"/>
                </a:solidFill>
              </a:rPr>
              <a:t>acceso</a:t>
            </a:r>
            <a:endParaRPr lang="es-ES" dirty="0">
              <a:solidFill>
                <a:srgbClr val="708CA1"/>
              </a:solidFill>
            </a:endParaRPr>
          </a:p>
        </p:txBody>
      </p:sp>
      <p:sp>
        <p:nvSpPr>
          <p:cNvPr id="7" name="Content Placeholder 3">
            <a:extLst>
              <a:ext uri="{FF2B5EF4-FFF2-40B4-BE49-F238E27FC236}">
                <a16:creationId xmlns:a16="http://schemas.microsoft.com/office/drawing/2014/main" id="{DB36B24E-56D6-B1B0-349A-0F2C624EC8EC}"/>
              </a:ext>
            </a:extLst>
          </p:cNvPr>
          <p:cNvSpPr txBox="1">
            <a:spLocks/>
          </p:cNvSpPr>
          <p:nvPr/>
        </p:nvSpPr>
        <p:spPr bwMode="auto">
          <a:xfrm>
            <a:off x="431972" y="1790561"/>
            <a:ext cx="8223831" cy="160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91420" tIns="45710" rIns="91420" bIns="4571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ea typeface="ＭＳ Ｐゴシック" charset="0"/>
                <a:cs typeface="CiscoSans ExtraLight"/>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just"/>
            <a:r>
              <a:rPr lang="es-ES" sz="1800" kern="0" dirty="0">
                <a:solidFill>
                  <a:srgbClr val="000000"/>
                </a:solidFill>
              </a:rPr>
              <a:t>Una opción cada vez más popular para extender la conectividad de la capa de acceso es a través de la </a:t>
            </a:r>
            <a:r>
              <a:rPr lang="es-ES" sz="1800" b="1" kern="0" dirty="0">
                <a:solidFill>
                  <a:srgbClr val="FF0000"/>
                </a:solidFill>
              </a:rPr>
              <a:t>conexión inalámbrica</a:t>
            </a:r>
            <a:r>
              <a:rPr lang="es-419" sz="1800" kern="0" dirty="0">
                <a:solidFill>
                  <a:srgbClr val="000000"/>
                </a:solidFill>
              </a:rPr>
              <a:t>. </a:t>
            </a:r>
          </a:p>
          <a:p>
            <a:pPr marL="358835" lvl="1" indent="-285750" algn="just" defTabSz="684213" eaLnBrk="1" hangingPunct="1">
              <a:spcBef>
                <a:spcPts val="600"/>
              </a:spcBef>
              <a:buClr>
                <a:schemeClr val="tx2"/>
              </a:buClr>
              <a:buFont typeface="Arial" panose="020B0604020202020204" pitchFamily="34" charset="0"/>
              <a:buChar char="•"/>
            </a:pPr>
            <a:r>
              <a:rPr lang="es-ES" sz="1800" dirty="0">
                <a:solidFill>
                  <a:srgbClr val="000000"/>
                </a:solidFill>
              </a:rPr>
              <a:t>Las LAN inalámbricas (WLAN) brindan una mayor flexibilidad, costos reducidos y la capacidad de crecer y adaptarse a los cambiantes requisitos comerciales y de red.</a:t>
            </a:r>
            <a:endParaRPr lang="es-419" sz="1800" dirty="0">
              <a:solidFill>
                <a:srgbClr val="000000"/>
              </a:solidFill>
            </a:endParaRPr>
          </a:p>
        </p:txBody>
      </p:sp>
      <p:sp>
        <p:nvSpPr>
          <p:cNvPr id="8" name="Content Placeholder 3">
            <a:extLst>
              <a:ext uri="{FF2B5EF4-FFF2-40B4-BE49-F238E27FC236}">
                <a16:creationId xmlns:a16="http://schemas.microsoft.com/office/drawing/2014/main" id="{ECD4BDB0-B184-1125-AE87-4B5D88247E9F}"/>
              </a:ext>
            </a:extLst>
          </p:cNvPr>
          <p:cNvSpPr txBox="1">
            <a:spLocks/>
          </p:cNvSpPr>
          <p:nvPr/>
        </p:nvSpPr>
        <p:spPr>
          <a:xfrm>
            <a:off x="371843" y="3461959"/>
            <a:ext cx="4665679" cy="132298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58835" lvl="1" indent="-285750">
              <a:buFont typeface="Arial" panose="020B0604020202020204" pitchFamily="34" charset="0"/>
              <a:buChar char="•"/>
            </a:pPr>
            <a:r>
              <a:rPr lang="es-419" sz="1800" dirty="0">
                <a:solidFill>
                  <a:srgbClr val="000000"/>
                </a:solidFill>
              </a:rPr>
              <a:t>Para comunicarse de forma inalámbrica, los dispositivos finales requieren una NIC inalámbrica para conectarse a un enrutador inalámbrico o a un punto de acceso inalámbrico (AP).</a:t>
            </a:r>
          </a:p>
        </p:txBody>
      </p:sp>
      <p:pic>
        <p:nvPicPr>
          <p:cNvPr id="9" name="Picture 1">
            <a:extLst>
              <a:ext uri="{FF2B5EF4-FFF2-40B4-BE49-F238E27FC236}">
                <a16:creationId xmlns:a16="http://schemas.microsoft.com/office/drawing/2014/main" id="{D8B36FD6-210B-5C64-6BFB-A4B8D990853A}"/>
              </a:ext>
            </a:extLst>
          </p:cNvPr>
          <p:cNvPicPr>
            <a:picLocks noChangeAspect="1"/>
          </p:cNvPicPr>
          <p:nvPr/>
        </p:nvPicPr>
        <p:blipFill>
          <a:blip r:embed="rId3"/>
          <a:stretch>
            <a:fillRect/>
          </a:stretch>
        </p:blipFill>
        <p:spPr>
          <a:xfrm>
            <a:off x="5252686" y="3394125"/>
            <a:ext cx="3175206" cy="2550165"/>
          </a:xfrm>
          <a:prstGeom prst="rect">
            <a:avLst/>
          </a:prstGeom>
        </p:spPr>
      </p:pic>
    </p:spTree>
    <p:extLst>
      <p:ext uri="{BB962C8B-B14F-4D97-AF65-F5344CB8AC3E}">
        <p14:creationId xmlns:p14="http://schemas.microsoft.com/office/powerpoint/2010/main" val="31933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kern="0" dirty="0" err="1">
                <a:solidFill>
                  <a:srgbClr val="708CA1"/>
                </a:solidFill>
              </a:rPr>
              <a:t>Sintonizan</a:t>
            </a:r>
            <a:r>
              <a:rPr lang="en-US" kern="0" dirty="0">
                <a:solidFill>
                  <a:srgbClr val="708CA1"/>
                </a:solidFill>
              </a:rPr>
              <a:t> </a:t>
            </a:r>
            <a:r>
              <a:rPr lang="en-US" kern="0" dirty="0" err="1">
                <a:solidFill>
                  <a:srgbClr val="708CA1"/>
                </a:solidFill>
              </a:rPr>
              <a:t>protocolos</a:t>
            </a:r>
            <a:r>
              <a:rPr lang="en-US" kern="0" dirty="0">
                <a:solidFill>
                  <a:srgbClr val="708CA1"/>
                </a:solidFill>
              </a:rPr>
              <a:t> de </a:t>
            </a:r>
            <a:r>
              <a:rPr lang="en-US" kern="0" dirty="0" err="1">
                <a:solidFill>
                  <a:srgbClr val="708CA1"/>
                </a:solidFill>
              </a:rPr>
              <a:t>enrutamiento</a:t>
            </a:r>
            <a:endParaRPr lang="es-ES" dirty="0">
              <a:solidFill>
                <a:srgbClr val="708CA1"/>
              </a:solidFill>
            </a:endParaRPr>
          </a:p>
        </p:txBody>
      </p:sp>
      <p:sp>
        <p:nvSpPr>
          <p:cNvPr id="2" name="Content Placeholder 3">
            <a:extLst>
              <a:ext uri="{FF2B5EF4-FFF2-40B4-BE49-F238E27FC236}">
                <a16:creationId xmlns:a16="http://schemas.microsoft.com/office/drawing/2014/main" id="{40408780-93C5-83B9-4C0A-7304BAC5AD33}"/>
              </a:ext>
            </a:extLst>
          </p:cNvPr>
          <p:cNvSpPr>
            <a:spLocks noGrp="1"/>
          </p:cNvSpPr>
          <p:nvPr>
            <p:ph idx="1"/>
          </p:nvPr>
        </p:nvSpPr>
        <p:spPr>
          <a:xfrm>
            <a:off x="371843" y="1708389"/>
            <a:ext cx="8174836" cy="559635"/>
          </a:xfrm>
        </p:spPr>
        <p:txBody>
          <a:bodyPr/>
          <a:lstStyle/>
          <a:p>
            <a:pPr marL="0" indent="0" algn="l"/>
            <a:r>
              <a:rPr lang="es-ES" sz="1600" dirty="0">
                <a:solidFill>
                  <a:srgbClr val="000000"/>
                </a:solidFill>
              </a:rPr>
              <a:t>Los protocolos de enrutamiento avanzados, como </a:t>
            </a:r>
            <a:r>
              <a:rPr lang="es-ES" sz="1600" b="1" dirty="0">
                <a:solidFill>
                  <a:srgbClr val="FF0000"/>
                </a:solidFill>
              </a:rPr>
              <a:t>Open </a:t>
            </a:r>
            <a:r>
              <a:rPr lang="es-ES" sz="1600" b="1" dirty="0" err="1">
                <a:solidFill>
                  <a:srgbClr val="FF0000"/>
                </a:solidFill>
              </a:rPr>
              <a:t>Shortest</a:t>
            </a:r>
            <a:r>
              <a:rPr lang="es-ES" sz="1600" b="1" dirty="0">
                <a:solidFill>
                  <a:srgbClr val="FF0000"/>
                </a:solidFill>
              </a:rPr>
              <a:t> </a:t>
            </a:r>
            <a:r>
              <a:rPr lang="es-ES" sz="1600" b="1" dirty="0" err="1">
                <a:solidFill>
                  <a:srgbClr val="FF0000"/>
                </a:solidFill>
              </a:rPr>
              <a:t>Path</a:t>
            </a:r>
            <a:r>
              <a:rPr lang="es-ES" sz="1600" b="1" dirty="0">
                <a:solidFill>
                  <a:srgbClr val="FF0000"/>
                </a:solidFill>
              </a:rPr>
              <a:t> </a:t>
            </a:r>
            <a:r>
              <a:rPr lang="es-ES" sz="1600" b="1" dirty="0" err="1">
                <a:solidFill>
                  <a:srgbClr val="FF0000"/>
                </a:solidFill>
              </a:rPr>
              <a:t>First</a:t>
            </a:r>
            <a:r>
              <a:rPr lang="es-ES" sz="1600" b="1" dirty="0">
                <a:solidFill>
                  <a:srgbClr val="FF0000"/>
                </a:solidFill>
              </a:rPr>
              <a:t> (OSPF) </a:t>
            </a:r>
            <a:r>
              <a:rPr lang="es-ES" sz="1600" dirty="0">
                <a:solidFill>
                  <a:srgbClr val="000000"/>
                </a:solidFill>
              </a:rPr>
              <a:t>se utilizan en redes grandes.</a:t>
            </a:r>
            <a:endParaRPr lang="es-419" sz="1600" dirty="0">
              <a:solidFill>
                <a:srgbClr val="000000"/>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431971" y="2250763"/>
            <a:ext cx="2512707" cy="335962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endParaRPr lang="es-419" sz="1400" dirty="0">
              <a:solidFill>
                <a:srgbClr val="000000"/>
              </a:solidFill>
            </a:endParaRPr>
          </a:p>
          <a:p>
            <a:pPr marL="285750" indent="-285750" algn="l">
              <a:buFont typeface="Arial" panose="020B0604020202020204" pitchFamily="34" charset="0"/>
              <a:buChar char="•"/>
            </a:pPr>
            <a:r>
              <a:rPr lang="es-419" sz="1400" dirty="0">
                <a:solidFill>
                  <a:srgbClr val="000000"/>
                </a:solidFill>
              </a:rPr>
              <a:t>OSPF es un protocolo que </a:t>
            </a:r>
            <a:r>
              <a:rPr lang="es-419" sz="1400" b="1" dirty="0">
                <a:solidFill>
                  <a:srgbClr val="00B0F0"/>
                </a:solidFill>
              </a:rPr>
              <a:t>utiliza áreas </a:t>
            </a:r>
            <a:r>
              <a:rPr lang="es-419" sz="1400" dirty="0">
                <a:solidFill>
                  <a:srgbClr val="000000"/>
                </a:solidFill>
              </a:rPr>
              <a:t>para admitir redes jerárquicas. </a:t>
            </a:r>
          </a:p>
          <a:p>
            <a:pPr marL="285750" indent="-285750" algn="l">
              <a:buFont typeface="Arial" panose="020B0604020202020204" pitchFamily="34" charset="0"/>
              <a:buChar char="•"/>
            </a:pPr>
            <a:r>
              <a:rPr lang="es-419" sz="1400" dirty="0">
                <a:solidFill>
                  <a:srgbClr val="000000"/>
                </a:solidFill>
              </a:rPr>
              <a:t>OSPF es un protocolo que </a:t>
            </a:r>
            <a:r>
              <a:rPr lang="es-419" sz="1400" b="1" dirty="0">
                <a:solidFill>
                  <a:srgbClr val="00B0F0"/>
                </a:solidFill>
              </a:rPr>
              <a:t>sincroniza su base de datos cuando se produce un cambio en la red.</a:t>
            </a:r>
            <a:r>
              <a:rPr lang="es-419" sz="1400" dirty="0">
                <a:solidFill>
                  <a:srgbClr val="000000"/>
                </a:solidFill>
              </a:rPr>
              <a:t> Se envían actualizaciones, informando a otros ruteadores OSPF del cambio y estableciendo una nueva mejor ruta, si hay una disponible.</a:t>
            </a:r>
          </a:p>
        </p:txBody>
      </p:sp>
      <p:pic>
        <p:nvPicPr>
          <p:cNvPr id="4" name="Picture 1">
            <a:extLst>
              <a:ext uri="{FF2B5EF4-FFF2-40B4-BE49-F238E27FC236}">
                <a16:creationId xmlns:a16="http://schemas.microsoft.com/office/drawing/2014/main" id="{EF1FCBA3-5436-B78A-2D3C-81F294D5362C}"/>
              </a:ext>
            </a:extLst>
          </p:cNvPr>
          <p:cNvPicPr>
            <a:picLocks noChangeAspect="1"/>
          </p:cNvPicPr>
          <p:nvPr/>
        </p:nvPicPr>
        <p:blipFill>
          <a:blip r:embed="rId3"/>
          <a:stretch>
            <a:fillRect/>
          </a:stretch>
        </p:blipFill>
        <p:spPr>
          <a:xfrm>
            <a:off x="3361437" y="2467739"/>
            <a:ext cx="5245370" cy="2679838"/>
          </a:xfrm>
          <a:prstGeom prst="rect">
            <a:avLst/>
          </a:prstGeom>
        </p:spPr>
      </p:pic>
    </p:spTree>
    <p:extLst>
      <p:ext uri="{BB962C8B-B14F-4D97-AF65-F5344CB8AC3E}">
        <p14:creationId xmlns:p14="http://schemas.microsoft.com/office/powerpoint/2010/main" val="1731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71843" y="2373922"/>
            <a:ext cx="2616286" cy="214909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Los switches de nivel de acceso</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son equipos comerciales, no los podemos </a:t>
            </a:r>
            <a:r>
              <a:rPr lang="es-ES" sz="18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expander</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solo tienen 12, 24, 36 o 48 puertos. </a:t>
            </a:r>
            <a:endParaRPr lang="es-419" sz="1400" dirty="0">
              <a:solidFill>
                <a:srgbClr val="000000"/>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62553" y="1808799"/>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39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48119" y="1721127"/>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Imagen 3">
            <a:extLst>
              <a:ext uri="{FF2B5EF4-FFF2-40B4-BE49-F238E27FC236}">
                <a16:creationId xmlns:a16="http://schemas.microsoft.com/office/drawing/2014/main" id="{7B9BF161-83FB-C5FF-8940-91DCA9789356}"/>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32719" y="1887329"/>
            <a:ext cx="6402726" cy="1782201"/>
          </a:xfrm>
          <a:prstGeom prst="rect">
            <a:avLst/>
          </a:prstGeom>
          <a:noFill/>
          <a:ln>
            <a:noFill/>
          </a:ln>
        </p:spPr>
      </p:pic>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71843" y="3253046"/>
            <a:ext cx="2660073" cy="2445626"/>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El puerto Ethernet de mi </a:t>
            </a:r>
            <a:r>
              <a:rPr lang="es-E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pc</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es de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 Mbps </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y me conecto al switch a los puertos giga Ethernet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1000 Mbps </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se va a degradar la velocidad a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 Mbps</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lang="es-MX"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419" sz="1400" dirty="0">
              <a:solidFill>
                <a:srgbClr val="000000"/>
              </a:solidFill>
            </a:endParaRPr>
          </a:p>
        </p:txBody>
      </p:sp>
    </p:spTree>
    <p:extLst>
      <p:ext uri="{BB962C8B-B14F-4D97-AF65-F5344CB8AC3E}">
        <p14:creationId xmlns:p14="http://schemas.microsoft.com/office/powerpoint/2010/main" val="3599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217019" y="1954409"/>
            <a:ext cx="3045534" cy="322815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Puedo extender mis switches, para tener un segmento más grande conectando en cascada los switches, sumando los puertos de los switches conectados. Y para eso se utilizan los puertos Gigabit ethernet</a:t>
            </a:r>
          </a:p>
          <a:p>
            <a:pPr marL="285750" indent="-285750" algn="l">
              <a:buFont typeface="Arial" panose="020B0604020202020204" pitchFamily="34" charset="0"/>
              <a:buChar char="•"/>
            </a:pP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Al puerto Giga Ethernet del switch voy a conectar mi </a:t>
            </a:r>
            <a:r>
              <a:rPr lang="es-ES" sz="18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que son los puertos de más velocidad. </a:t>
            </a:r>
            <a:endParaRPr lang="es-419" sz="1800" dirty="0">
              <a:solidFill>
                <a:srgbClr val="000000"/>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1022" y="2322495"/>
            <a:ext cx="4340180" cy="3652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n 1">
            <a:extLst>
              <a:ext uri="{FF2B5EF4-FFF2-40B4-BE49-F238E27FC236}">
                <a16:creationId xmlns:a16="http://schemas.microsoft.com/office/drawing/2014/main" id="{BAB22932-DDCB-897E-3C94-D2480563EB2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5125" y="2011691"/>
            <a:ext cx="5138370" cy="2834618"/>
          </a:xfrm>
          <a:prstGeom prst="rect">
            <a:avLst/>
          </a:prstGeom>
          <a:noFill/>
          <a:ln>
            <a:noFill/>
          </a:ln>
        </p:spPr>
      </p:pic>
      <p:sp>
        <p:nvSpPr>
          <p:cNvPr id="4" name="Rectángulo 3">
            <a:extLst>
              <a:ext uri="{FF2B5EF4-FFF2-40B4-BE49-F238E27FC236}">
                <a16:creationId xmlns:a16="http://schemas.microsoft.com/office/drawing/2014/main" id="{958419FA-869B-23D9-EDED-5C631C8CDF3B}"/>
              </a:ext>
            </a:extLst>
          </p:cNvPr>
          <p:cNvSpPr/>
          <p:nvPr/>
        </p:nvSpPr>
        <p:spPr bwMode="auto">
          <a:xfrm>
            <a:off x="3262553" y="3262393"/>
            <a:ext cx="472539" cy="612183"/>
          </a:xfrm>
          <a:prstGeom prst="rect">
            <a:avLst/>
          </a:prstGeom>
          <a:solidFill>
            <a:schemeClr val="bg1"/>
          </a:solidFill>
          <a:ln w="9525" cap="flat" cmpd="sng" algn="ctr">
            <a:no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7159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37149" y="713173"/>
            <a:ext cx="8772157" cy="838200"/>
          </a:xfrm>
        </p:spPr>
        <p:txBody>
          <a:bodyPr/>
          <a:lstStyle/>
          <a:p>
            <a:pPr eaLnBrk="1" hangingPunct="1"/>
            <a:r>
              <a:rPr lang="es-ES" sz="1800" dirty="0"/>
              <a:t>Hardware</a:t>
            </a:r>
            <a:r>
              <a:rPr lang="en-US" dirty="0"/>
              <a:t>
</a:t>
            </a:r>
            <a:r>
              <a:rPr lang="es-ES" dirty="0"/>
              <a:t>Switches de configuración apilable</a:t>
            </a:r>
            <a:endParaRPr lang="es-ES" dirty="0">
              <a:solidFill>
                <a:srgbClr val="00B0F0"/>
              </a:solidFill>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4592" y="1622675"/>
            <a:ext cx="5425893" cy="4184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7AF09544-F24E-FAC8-CE55-62373702DF97}"/>
              </a:ext>
            </a:extLst>
          </p:cNvPr>
          <p:cNvSpPr txBox="1"/>
          <p:nvPr/>
        </p:nvSpPr>
        <p:spPr>
          <a:xfrm>
            <a:off x="346304" y="1842203"/>
            <a:ext cx="2776605" cy="4127797"/>
          </a:xfrm>
          <a:prstGeom prst="rect">
            <a:avLst/>
          </a:prstGeom>
          <a:noFill/>
        </p:spPr>
        <p:txBody>
          <a:bodyPr wrap="square">
            <a:spAutoFit/>
          </a:bodyPr>
          <a:lstStyle/>
          <a:p>
            <a:pPr marL="342900" indent="-342900" algn="l">
              <a:lnSpc>
                <a:spcPct val="107000"/>
              </a:lnSpc>
              <a:spcAft>
                <a:spcPts val="800"/>
              </a:spcAft>
              <a:buFont typeface="Arial" panose="020B0604020202020204" pitchFamily="34" charset="0"/>
              <a:buChar char="•"/>
            </a:pPr>
            <a:r>
              <a:rPr lang="es-ES" sz="1600" dirty="0">
                <a:effectLst/>
                <a:latin typeface="+mn-lt"/>
                <a:ea typeface="Calibri" panose="020F0502020204030204" pitchFamily="34" charset="0"/>
                <a:cs typeface="Times New Roman" panose="02020603050405020304" pitchFamily="18" charset="0"/>
              </a:rPr>
              <a:t>Otra forma de conectar los switches sin ocupar los puertos Giga Ethernet es utilizando las conexiones de la parte trasera de los switches, conectando los switches en cascada utilizando un cable especial y de manera cíclica.</a:t>
            </a:r>
            <a:endParaRPr lang="es-MX" sz="1600" dirty="0">
              <a:effectLst/>
              <a:latin typeface="+mn-lt"/>
              <a:ea typeface="Calibri" panose="020F0502020204030204" pitchFamily="34" charset="0"/>
              <a:cs typeface="Times New Roman" panose="02020603050405020304" pitchFamily="18" charset="0"/>
            </a:endParaRPr>
          </a:p>
          <a:p>
            <a:pPr marL="342900" indent="-342900" algn="l">
              <a:lnSpc>
                <a:spcPct val="107000"/>
              </a:lnSpc>
              <a:spcAft>
                <a:spcPts val="800"/>
              </a:spcAft>
              <a:buFont typeface="Arial" panose="020B0604020202020204" pitchFamily="34" charset="0"/>
              <a:buChar char="•"/>
            </a:pPr>
            <a:r>
              <a:rPr lang="es-ES" sz="1600" dirty="0">
                <a:effectLst/>
                <a:latin typeface="+mn-lt"/>
                <a:ea typeface="Calibri" panose="020F0502020204030204" pitchFamily="34" charset="0"/>
                <a:cs typeface="Times New Roman" panose="02020603050405020304" pitchFamily="18" charset="0"/>
              </a:rPr>
              <a:t>Es una estructura donde todos los switches tienes comunicación entre todos.</a:t>
            </a:r>
            <a:endParaRPr lang="es-MX" sz="16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0713738"/>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39" y="792111"/>
            <a:ext cx="8772157" cy="838200"/>
          </a:xfrm>
        </p:spPr>
        <p:txBody>
          <a:bodyPr/>
          <a:lstStyle/>
          <a:p>
            <a:pPr eaLnBrk="1" hangingPunct="1"/>
            <a:r>
              <a:rPr lang="es-ES" sz="1800" dirty="0"/>
              <a:t>Hardware</a:t>
            </a:r>
            <a:r>
              <a:rPr lang="en-US" dirty="0"/>
              <a:t>
</a:t>
            </a:r>
            <a:r>
              <a:rPr lang="es-ES" dirty="0"/>
              <a:t>Switches de configuración modular</a:t>
            </a:r>
            <a:endParaRPr lang="es-ES" dirty="0">
              <a:solidFill>
                <a:srgbClr val="00B0F0"/>
              </a:solidFill>
              <a:latin typeface="Arial" charset="0"/>
            </a:endParaRPr>
          </a:p>
        </p:txBody>
      </p:sp>
      <p:sp>
        <p:nvSpPr>
          <p:cNvPr id="2" name="Rectángulo 1">
            <a:extLst>
              <a:ext uri="{FF2B5EF4-FFF2-40B4-BE49-F238E27FC236}">
                <a16:creationId xmlns:a16="http://schemas.microsoft.com/office/drawing/2014/main" id="{8D53E572-715B-A5E6-D933-0842D871167F}"/>
              </a:ext>
            </a:extLst>
          </p:cNvPr>
          <p:cNvSpPr/>
          <p:nvPr/>
        </p:nvSpPr>
        <p:spPr bwMode="auto">
          <a:xfrm>
            <a:off x="3535576" y="5092495"/>
            <a:ext cx="5157901" cy="973394"/>
          </a:xfrm>
          <a:prstGeom prst="rect">
            <a:avLst/>
          </a:prstGeom>
          <a:solidFill>
            <a:schemeClr val="bg1"/>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4477164" cy="2591030"/>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solidFill>
                  <a:srgbClr val="000000"/>
                </a:solidFill>
                <a:latin typeface="+mn-lt"/>
              </a:rPr>
              <a:t>Los switches de configuración modular pueden soportar una alta densidad de puertos. </a:t>
            </a:r>
            <a:r>
              <a:rPr lang="es-ES" sz="1400" dirty="0">
                <a:effectLst/>
                <a:latin typeface="Arial" panose="020B0604020202020204" pitchFamily="34" charset="0"/>
                <a:ea typeface="Calibri" panose="020F0502020204030204" pitchFamily="34" charset="0"/>
                <a:cs typeface="Times New Roman" panose="02020603050405020304" pitchFamily="18" charset="0"/>
              </a:rPr>
              <a:t>Hay </a:t>
            </a:r>
            <a:r>
              <a:rPr lang="es-ES" sz="1400" b="1" dirty="0">
                <a:effectLst/>
                <a:latin typeface="Arial" panose="020B0604020202020204" pitchFamily="34" charset="0"/>
                <a:ea typeface="Calibri" panose="020F0502020204030204" pitchFamily="34" charset="0"/>
                <a:cs typeface="Times New Roman" panose="02020603050405020304" pitchFamily="18" charset="0"/>
              </a:rPr>
              <a:t>equipos modulares </a:t>
            </a:r>
            <a:r>
              <a:rPr lang="es-ES" sz="1400" dirty="0">
                <a:effectLst/>
                <a:latin typeface="Arial" panose="020B0604020202020204" pitchFamily="34" charset="0"/>
                <a:ea typeface="Calibri" panose="020F0502020204030204" pitchFamily="34" charset="0"/>
                <a:cs typeface="Times New Roman" panose="02020603050405020304" pitchFamily="18" charset="0"/>
              </a:rPr>
              <a:t>que pueden tener hasta </a:t>
            </a:r>
            <a:r>
              <a:rPr lang="es-ES" sz="1400" b="1" dirty="0">
                <a:effectLst/>
                <a:latin typeface="Arial" panose="020B0604020202020204" pitchFamily="34" charset="0"/>
                <a:ea typeface="Calibri" panose="020F0502020204030204" pitchFamily="34" charset="0"/>
                <a:cs typeface="Times New Roman" panose="02020603050405020304" pitchFamily="18" charset="0"/>
              </a:rPr>
              <a:t>1024 puertos</a:t>
            </a:r>
            <a:r>
              <a:rPr lang="es-ES" sz="1400" dirty="0">
                <a:effectLst/>
                <a:latin typeface="Arial" panose="020B0604020202020204" pitchFamily="34" charset="0"/>
                <a:ea typeface="Calibri" panose="020F0502020204030204" pitchFamily="34" charset="0"/>
                <a:cs typeface="Times New Roman" panose="02020603050405020304" pitchFamily="18" charset="0"/>
              </a:rPr>
              <a:t> y se pueden encontrar con los </a:t>
            </a:r>
            <a:r>
              <a:rPr lang="es-ES" sz="1400" b="1" dirty="0">
                <a:effectLst/>
                <a:latin typeface="Arial" panose="020B0604020202020204" pitchFamily="34" charset="0"/>
                <a:ea typeface="Calibri" panose="020F0502020204030204" pitchFamily="34" charset="0"/>
                <a:cs typeface="Times New Roman" panose="02020603050405020304" pitchFamily="18" charset="0"/>
              </a:rPr>
              <a:t>ISP.</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Si alguien no paga su servicio de telefonía e internet desconecto su puerto en el switch del proveedor de servicios, es decir, lo desconecto. </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Entro al puerto y le digo Shutdown y con eso lo apago. Cuando el cliente pago levanto el servicio con </a:t>
            </a:r>
            <a:r>
              <a:rPr lang="es-ES" sz="1400" b="1" dirty="0">
                <a:effectLst/>
                <a:latin typeface="Arial" panose="020B0604020202020204" pitchFamily="34" charset="0"/>
                <a:ea typeface="Calibri" panose="020F0502020204030204" pitchFamily="34" charset="0"/>
                <a:cs typeface="Times New Roman" panose="02020603050405020304" pitchFamily="18" charset="0"/>
              </a:rPr>
              <a:t>no shutdown</a:t>
            </a:r>
            <a:r>
              <a:rPr lang="es-ES" sz="1400" dirty="0">
                <a:effectLst/>
                <a:latin typeface="Arial" panose="020B0604020202020204" pitchFamily="34" charset="0"/>
                <a:ea typeface="Calibri" panose="020F0502020204030204" pitchFamily="34" charset="0"/>
                <a:cs typeface="Times New Roman" panose="02020603050405020304" pitchFamily="18" charset="0"/>
              </a:rPr>
              <a:t>.</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
            <a:extLst>
              <a:ext uri="{FF2B5EF4-FFF2-40B4-BE49-F238E27FC236}">
                <a16:creationId xmlns:a16="http://schemas.microsoft.com/office/drawing/2014/main" id="{5263F742-77DA-F50E-D7C0-59E8B6433238}"/>
              </a:ext>
            </a:extLst>
          </p:cNvPr>
          <p:cNvPicPr>
            <a:picLocks noChangeAspect="1"/>
          </p:cNvPicPr>
          <p:nvPr/>
        </p:nvPicPr>
        <p:blipFill rotWithShape="1">
          <a:blip r:embed="rId3"/>
          <a:srcRect l="6587" t="4276" r="6205" b="5505"/>
          <a:stretch/>
        </p:blipFill>
        <p:spPr>
          <a:xfrm>
            <a:off x="5461403" y="2033944"/>
            <a:ext cx="2707457" cy="3501182"/>
          </a:xfrm>
          <a:prstGeom prst="rect">
            <a:avLst/>
          </a:prstGeom>
        </p:spPr>
      </p:pic>
    </p:spTree>
    <p:extLst>
      <p:ext uri="{BB962C8B-B14F-4D97-AF65-F5344CB8AC3E}">
        <p14:creationId xmlns:p14="http://schemas.microsoft.com/office/powerpoint/2010/main" val="1833062740"/>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40" y="792111"/>
            <a:ext cx="6143232" cy="838200"/>
          </a:xfrm>
        </p:spPr>
        <p:txBody>
          <a:bodyPr/>
          <a:lstStyle/>
          <a:p>
            <a:pPr eaLnBrk="1" hangingPunct="1"/>
            <a:r>
              <a:rPr lang="es-ES" sz="1800" dirty="0"/>
              <a:t>Hardware</a:t>
            </a:r>
            <a:r>
              <a:rPr lang="en-US" dirty="0"/>
              <a:t>
</a:t>
            </a:r>
            <a:r>
              <a:rPr lang="es-ES" dirty="0"/>
              <a:t>Switches multicapa</a:t>
            </a:r>
            <a:endParaRPr lang="es-ES" dirty="0">
              <a:solidFill>
                <a:srgbClr val="00B0F0"/>
              </a:solidFill>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3431029" cy="3385157"/>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Un switch capa 3 tiene algunas funciones de ruteador. Admiten algunos protocolos de enrutamiento y reenvían paquetes IP.</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Su propósito es acelerar el intercambio de datos dentro de una red de área local grande.</a:t>
            </a:r>
          </a:p>
          <a:p>
            <a:pPr marL="285750" indent="-285750" algn="just">
              <a:lnSpc>
                <a:spcPct val="107000"/>
              </a:lnSpc>
              <a:spcAft>
                <a:spcPts val="800"/>
              </a:spcAft>
              <a:buFont typeface="Arial" panose="020B0604020202020204" pitchFamily="34" charset="0"/>
              <a:buChar char="•"/>
            </a:pPr>
            <a:r>
              <a:rPr lang="es-ES" sz="1400" dirty="0">
                <a:latin typeface="Arial" panose="020B0604020202020204" pitchFamily="34" charset="0"/>
                <a:ea typeface="Calibri" panose="020F0502020204030204" pitchFamily="34" charset="0"/>
                <a:cs typeface="Times New Roman" panose="02020603050405020304" pitchFamily="18" charset="0"/>
              </a:rPr>
              <a:t>Mezclan la tecnología de conmutación de capa 2 más la tecnología de reenvío de capa 3.</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Generalmente, se implementan en las capas de </a:t>
            </a:r>
            <a:r>
              <a:rPr lang="es-ES" sz="14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distribución y núcleo </a:t>
            </a:r>
            <a:r>
              <a:rPr lang="es-ES" sz="1400" dirty="0">
                <a:effectLst/>
                <a:latin typeface="Arial" panose="020B0604020202020204" pitchFamily="34" charset="0"/>
                <a:ea typeface="Calibri" panose="020F0502020204030204" pitchFamily="34" charset="0"/>
                <a:cs typeface="Times New Roman" panose="02020603050405020304" pitchFamily="18" charset="0"/>
              </a:rPr>
              <a:t>de la red de una organización.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B769AB4E-1200-8E3B-92A1-5979B5A9CE2B}"/>
              </a:ext>
            </a:extLst>
          </p:cNvPr>
          <p:cNvPicPr>
            <a:picLocks noChangeAspect="1"/>
          </p:cNvPicPr>
          <p:nvPr/>
        </p:nvPicPr>
        <p:blipFill>
          <a:blip r:embed="rId3"/>
          <a:stretch>
            <a:fillRect/>
          </a:stretch>
        </p:blipFill>
        <p:spPr>
          <a:xfrm>
            <a:off x="4267725" y="2097832"/>
            <a:ext cx="4186600" cy="3281925"/>
          </a:xfrm>
          <a:prstGeom prst="rect">
            <a:avLst/>
          </a:prstGeom>
        </p:spPr>
      </p:pic>
    </p:spTree>
    <p:extLst>
      <p:ext uri="{BB962C8B-B14F-4D97-AF65-F5344CB8AC3E}">
        <p14:creationId xmlns:p14="http://schemas.microsoft.com/office/powerpoint/2010/main" val="2162137854"/>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4" y="489894"/>
            <a:ext cx="8252964" cy="838200"/>
          </a:xfrm>
        </p:spPr>
        <p:txBody>
          <a:bodyPr/>
          <a:lstStyle/>
          <a:p>
            <a:pPr eaLnBrk="1" hangingPunct="1"/>
            <a:r>
              <a:rPr lang="es-ES" sz="1800" dirty="0"/>
              <a:t>Hardware</a:t>
            </a:r>
            <a:r>
              <a:rPr lang="en-US" dirty="0"/>
              <a:t>
</a:t>
            </a:r>
            <a:r>
              <a:rPr lang="es-ES" dirty="0" err="1"/>
              <a:t>Routers</a:t>
            </a:r>
            <a:endParaRPr lang="es-ES" dirty="0">
              <a:solidFill>
                <a:srgbClr val="00B0F0"/>
              </a:solidFill>
              <a:latin typeface="Arial" charset="0"/>
            </a:endParaRPr>
          </a:p>
        </p:txBody>
      </p:sp>
      <p:sp>
        <p:nvSpPr>
          <p:cNvPr id="2" name="Content Placeholder 3">
            <a:extLst>
              <a:ext uri="{FF2B5EF4-FFF2-40B4-BE49-F238E27FC236}">
                <a16:creationId xmlns:a16="http://schemas.microsoft.com/office/drawing/2014/main" id="{19921835-146E-870D-CFDF-82B46B94FC31}"/>
              </a:ext>
            </a:extLst>
          </p:cNvPr>
          <p:cNvSpPr>
            <a:spLocks noGrp="1"/>
          </p:cNvSpPr>
          <p:nvPr>
            <p:ph idx="1"/>
          </p:nvPr>
        </p:nvSpPr>
        <p:spPr>
          <a:xfrm>
            <a:off x="371843" y="1452867"/>
            <a:ext cx="8593926" cy="2344218"/>
          </a:xfrm>
        </p:spPr>
        <p:txBody>
          <a:bodyPr/>
          <a:lstStyle/>
          <a:p>
            <a:pPr algn="l" rtl="0">
              <a:buFont typeface="Wingdings" panose="05000000000000000000" pitchFamily="2" charset="2"/>
              <a:buChar char="q"/>
            </a:pPr>
            <a:r>
              <a:rPr lang="es-419" sz="1600" dirty="0">
                <a:solidFill>
                  <a:srgbClr val="000000"/>
                </a:solidFill>
              </a:rPr>
              <a:t>Usan la </a:t>
            </a:r>
            <a:r>
              <a:rPr lang="es-419" sz="1600" b="1" dirty="0">
                <a:solidFill>
                  <a:srgbClr val="00B0F0"/>
                </a:solidFill>
              </a:rPr>
              <a:t>dirección IP del destino </a:t>
            </a:r>
            <a:r>
              <a:rPr lang="es-419" sz="1600" dirty="0">
                <a:solidFill>
                  <a:srgbClr val="000000"/>
                </a:solidFill>
              </a:rPr>
              <a:t>para enrutar paquetes hacia el destino correcto. </a:t>
            </a:r>
          </a:p>
          <a:p>
            <a:pPr marL="506412" lvl="1" indent="-285750"/>
            <a:r>
              <a:rPr lang="es-ES" sz="1600" dirty="0">
                <a:solidFill>
                  <a:srgbClr val="000000"/>
                </a:solidFill>
              </a:rPr>
              <a:t>Ellos seleccionan ruta alternas si un enlace falla.</a:t>
            </a:r>
          </a:p>
          <a:p>
            <a:pPr marL="506412" lvl="1" indent="-285750"/>
            <a:r>
              <a:rPr lang="es-ES" sz="1600" dirty="0">
                <a:solidFill>
                  <a:srgbClr val="000000"/>
                </a:solidFill>
              </a:rPr>
              <a:t>Todos los hosts en una red especifican la dirección IP de la interfaz del ruteador local como su puerta de enlace predeterminada.</a:t>
            </a:r>
          </a:p>
          <a:p>
            <a:pPr>
              <a:buFont typeface="Wingdings" panose="05000000000000000000" pitchFamily="2" charset="2"/>
              <a:buChar char="q"/>
            </a:pPr>
            <a:r>
              <a:rPr lang="es-ES" sz="1600" dirty="0">
                <a:solidFill>
                  <a:srgbClr val="000000"/>
                </a:solidFill>
              </a:rPr>
              <a:t>Ofrecen contención de broadcast limitando estos a la red local.</a:t>
            </a:r>
            <a:endParaRPr lang="es-419" sz="1600" dirty="0">
              <a:solidFill>
                <a:srgbClr val="000000"/>
              </a:solidFill>
            </a:endParaRPr>
          </a:p>
          <a:p>
            <a:pPr algn="l">
              <a:buFont typeface="Wingdings" panose="05000000000000000000" pitchFamily="2" charset="2"/>
              <a:buChar char="q"/>
            </a:pPr>
            <a:r>
              <a:rPr lang="es-419" sz="1600" dirty="0">
                <a:solidFill>
                  <a:srgbClr val="000000"/>
                </a:solidFill>
              </a:rPr>
              <a:t>Interconectan sitios separados geográficamente. </a:t>
            </a:r>
          </a:p>
          <a:p>
            <a:pPr algn="l">
              <a:buFont typeface="Wingdings" panose="05000000000000000000" pitchFamily="2" charset="2"/>
              <a:buChar char="q"/>
            </a:pPr>
            <a:r>
              <a:rPr lang="es-419" sz="1600" dirty="0">
                <a:solidFill>
                  <a:srgbClr val="000000"/>
                </a:solidFill>
              </a:rPr>
              <a:t>Brinda</a:t>
            </a:r>
            <a:r>
              <a:rPr lang="es-ES" sz="1600" dirty="0">
                <a:solidFill>
                  <a:srgbClr val="000000"/>
                </a:solidFill>
              </a:rPr>
              <a:t>n seguridad mejorada, mediante el uso de ACL para filtrar el trafico no deseado.</a:t>
            </a:r>
            <a:endParaRPr lang="es-419" sz="1600" dirty="0">
              <a:solidFill>
                <a:srgbClr val="000000"/>
              </a:solidFill>
            </a:endParaRPr>
          </a:p>
        </p:txBody>
      </p:sp>
      <p:pic>
        <p:nvPicPr>
          <p:cNvPr id="5" name="Imagen 4" descr="Diagrama&#10;&#10;Descripción generada automáticamente">
            <a:extLst>
              <a:ext uri="{FF2B5EF4-FFF2-40B4-BE49-F238E27FC236}">
                <a16:creationId xmlns:a16="http://schemas.microsoft.com/office/drawing/2014/main" id="{94CA3636-F854-4842-EF07-7D2D975671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1060" y="3797085"/>
            <a:ext cx="5251666" cy="2800059"/>
          </a:xfrm>
          <a:prstGeom prst="rect">
            <a:avLst/>
          </a:prstGeom>
        </p:spPr>
      </p:pic>
    </p:spTree>
    <p:extLst>
      <p:ext uri="{BB962C8B-B14F-4D97-AF65-F5344CB8AC3E}">
        <p14:creationId xmlns:p14="http://schemas.microsoft.com/office/powerpoint/2010/main" val="28756150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Switches</a:t>
            </a:r>
            <a:endParaRPr lang="es-ES" sz="2800" dirty="0">
              <a:solidFill>
                <a:srgbClr val="00B0F0"/>
              </a:solidFill>
              <a:latin typeface="Arial" charset="0"/>
            </a:endParaRPr>
          </a:p>
        </p:txBody>
      </p:sp>
      <p:sp>
        <p:nvSpPr>
          <p:cNvPr id="3" name="Content Placeholder 2"/>
          <p:cNvSpPr>
            <a:spLocks noGrp="1"/>
          </p:cNvSpPr>
          <p:nvPr>
            <p:ph idx="1"/>
          </p:nvPr>
        </p:nvSpPr>
        <p:spPr>
          <a:xfrm>
            <a:off x="193868" y="1774556"/>
            <a:ext cx="3081174" cy="3607178"/>
          </a:xfrm>
        </p:spPr>
        <p:txBody>
          <a:bodyPr/>
          <a:lstStyle/>
          <a:p>
            <a:pPr marL="0" indent="0">
              <a:buNone/>
            </a:pPr>
            <a:r>
              <a:rPr lang="es-ES" sz="2000" dirty="0"/>
              <a:t>Los switches trabajan con una velocidad de entre 100 y 1000 millones de bits por segundo.</a:t>
            </a:r>
          </a:p>
          <a:p>
            <a:r>
              <a:rPr lang="es-ES" sz="2000" b="1" dirty="0" err="1">
                <a:solidFill>
                  <a:srgbClr val="00B0F0"/>
                </a:solidFill>
              </a:rPr>
              <a:t>FastEthernet</a:t>
            </a:r>
            <a:r>
              <a:rPr lang="es-ES" sz="2000" dirty="0"/>
              <a:t> trabaja con velocidades de </a:t>
            </a:r>
            <a:r>
              <a:rPr lang="es-ES" sz="2000" b="1" dirty="0"/>
              <a:t>100 Mbps.</a:t>
            </a:r>
          </a:p>
          <a:p>
            <a:r>
              <a:rPr lang="es-ES" sz="2000" b="1" dirty="0" err="1">
                <a:solidFill>
                  <a:srgbClr val="00B0F0"/>
                </a:solidFill>
              </a:rPr>
              <a:t>GigaEthernet</a:t>
            </a:r>
            <a:r>
              <a:rPr lang="es-ES" sz="2000" dirty="0"/>
              <a:t> trabaja con velocidades de </a:t>
            </a:r>
            <a:r>
              <a:rPr lang="es-ES" sz="2000" b="1" dirty="0"/>
              <a:t>1000 Mbps</a:t>
            </a:r>
            <a:r>
              <a:rPr lang="es-ES" sz="2000" dirty="0"/>
              <a:t>.</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5042" y="1774556"/>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6083307" y="1903471"/>
            <a:ext cx="2563262" cy="1867974"/>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0235177"/>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err="1"/>
              <a:t>Routers</a:t>
            </a:r>
            <a:endParaRPr lang="es-ES" sz="2800" dirty="0">
              <a:solidFill>
                <a:srgbClr val="00B0F0"/>
              </a:solidFill>
              <a:latin typeface="Arial" charset="0"/>
            </a:endParaRPr>
          </a:p>
        </p:txBody>
      </p:sp>
      <p:sp>
        <p:nvSpPr>
          <p:cNvPr id="3" name="Content Placeholder 2"/>
          <p:cNvSpPr>
            <a:spLocks noGrp="1"/>
          </p:cNvSpPr>
          <p:nvPr>
            <p:ph idx="1"/>
          </p:nvPr>
        </p:nvSpPr>
        <p:spPr>
          <a:xfrm>
            <a:off x="193868" y="1774556"/>
            <a:ext cx="3081174" cy="3607178"/>
          </a:xfrm>
        </p:spPr>
        <p:txBody>
          <a:bodyPr/>
          <a:lstStyle/>
          <a:p>
            <a:r>
              <a:rPr lang="es-ES" sz="2000" dirty="0" err="1"/>
              <a:t>Routers</a:t>
            </a:r>
            <a:r>
              <a:rPr lang="es-ES" sz="2000" dirty="0"/>
              <a:t> inalámbricos</a:t>
            </a:r>
          </a:p>
          <a:p>
            <a:r>
              <a:rPr lang="es-ES" sz="2000" dirty="0" err="1"/>
              <a:t>Routers</a:t>
            </a:r>
            <a:r>
              <a:rPr lang="es-ES" sz="2000" dirty="0"/>
              <a:t> alámbricos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7543" y="1858399"/>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3397543" y="1968786"/>
            <a:ext cx="2720228" cy="1862985"/>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15392910"/>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Telefonía IP</a:t>
            </a:r>
            <a:endParaRPr lang="es-ES" sz="2800" dirty="0">
              <a:solidFill>
                <a:srgbClr val="00B0F0"/>
              </a:solidFill>
              <a:latin typeface="Arial" charset="0"/>
            </a:endParaRPr>
          </a:p>
        </p:txBody>
      </p:sp>
      <p:sp>
        <p:nvSpPr>
          <p:cNvPr id="3" name="Content Placeholder 2"/>
          <p:cNvSpPr>
            <a:spLocks noGrp="1"/>
          </p:cNvSpPr>
          <p:nvPr>
            <p:ph idx="1"/>
          </p:nvPr>
        </p:nvSpPr>
        <p:spPr>
          <a:xfrm>
            <a:off x="193867" y="1774556"/>
            <a:ext cx="3420189" cy="3607178"/>
          </a:xfrm>
        </p:spPr>
        <p:txBody>
          <a:bodyPr/>
          <a:lstStyle/>
          <a:p>
            <a:pPr marL="0" indent="0">
              <a:buNone/>
            </a:pPr>
            <a:r>
              <a:rPr lang="es-ES" sz="2000" dirty="0"/>
              <a:t>Equipos de interconexión: </a:t>
            </a:r>
          </a:p>
          <a:p>
            <a:r>
              <a:rPr lang="es-ES" sz="2000" b="1" dirty="0">
                <a:solidFill>
                  <a:srgbClr val="00B0F0"/>
                </a:solidFill>
              </a:rPr>
              <a:t>Switches</a:t>
            </a:r>
          </a:p>
          <a:p>
            <a:r>
              <a:rPr lang="es-ES" sz="2000" b="1" dirty="0" err="1">
                <a:solidFill>
                  <a:srgbClr val="00B0F0"/>
                </a:solidFill>
              </a:rPr>
              <a:t>Routers</a:t>
            </a:r>
            <a:r>
              <a:rPr lang="es-ES" sz="2000" b="1" dirty="0">
                <a:solidFill>
                  <a:srgbClr val="00B0F0"/>
                </a:solidFill>
              </a:rPr>
              <a:t> </a:t>
            </a:r>
          </a:p>
          <a:p>
            <a:r>
              <a:rPr lang="es-ES" sz="2000" b="1" dirty="0">
                <a:solidFill>
                  <a:srgbClr val="00B0F0"/>
                </a:solidFill>
              </a:rPr>
              <a:t>Telefonía IP</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7543" y="1858399"/>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3941829" y="4300714"/>
            <a:ext cx="4320428" cy="1862985"/>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1806106"/>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47438" y="692426"/>
            <a:ext cx="8772157" cy="838200"/>
          </a:xfrm>
        </p:spPr>
        <p:txBody>
          <a:bodyPr/>
          <a:lstStyle/>
          <a:p>
            <a:pPr eaLnBrk="1" hangingPunct="1"/>
            <a:r>
              <a:rPr lang="es-ES" sz="1800" dirty="0"/>
              <a:t>Redes convergentes</a:t>
            </a:r>
            <a:r>
              <a:rPr lang="en-US" dirty="0"/>
              <a:t>
</a:t>
            </a:r>
            <a:r>
              <a:rPr lang="es-ES" sz="2800" dirty="0"/>
              <a:t>Elementos de una red convergente</a:t>
            </a:r>
            <a:endParaRPr lang="es-ES" sz="2800" dirty="0">
              <a:solidFill>
                <a:srgbClr val="00B0F0"/>
              </a:solidFill>
              <a:latin typeface="Arial" charset="0"/>
            </a:endParaRPr>
          </a:p>
        </p:txBody>
      </p:sp>
      <p:sp>
        <p:nvSpPr>
          <p:cNvPr id="2" name="Content Placeholder 1"/>
          <p:cNvSpPr>
            <a:spLocks noGrp="1"/>
          </p:cNvSpPr>
          <p:nvPr>
            <p:ph idx="1"/>
          </p:nvPr>
        </p:nvSpPr>
        <p:spPr>
          <a:xfrm>
            <a:off x="447438" y="1858377"/>
            <a:ext cx="4548632" cy="3336475"/>
          </a:xfrm>
        </p:spPr>
        <p:txBody>
          <a:bodyPr/>
          <a:lstStyle/>
          <a:p>
            <a:pPr marL="0" indent="0">
              <a:buNone/>
            </a:pPr>
            <a:r>
              <a:rPr lang="es-ES" sz="2000" dirty="0"/>
              <a:t>Hoy en día las comunicaciones transportan distintos tipos de tráfico,  utilizando el mismo canal.</a:t>
            </a:r>
          </a:p>
          <a:p>
            <a:r>
              <a:rPr lang="es-ES" sz="2000" dirty="0"/>
              <a:t>Podemos transportar </a:t>
            </a:r>
            <a:r>
              <a:rPr lang="es-ES" sz="2000" b="1" dirty="0">
                <a:solidFill>
                  <a:srgbClr val="00B0F0"/>
                </a:solidFill>
              </a:rPr>
              <a:t>datos </a:t>
            </a:r>
            <a:r>
              <a:rPr lang="es-ES" sz="2000" dirty="0"/>
              <a:t>(correo electrónico)</a:t>
            </a:r>
          </a:p>
          <a:p>
            <a:r>
              <a:rPr lang="es-ES" sz="2000" dirty="0"/>
              <a:t>Realizar llamadas telefónicas utilizando </a:t>
            </a:r>
            <a:r>
              <a:rPr lang="es-ES" sz="2000" b="1" dirty="0">
                <a:solidFill>
                  <a:srgbClr val="00B0F0"/>
                </a:solidFill>
              </a:rPr>
              <a:t>voz sobre IP</a:t>
            </a:r>
            <a:r>
              <a:rPr lang="es-ES" sz="2000" dirty="0"/>
              <a:t>.</a:t>
            </a:r>
          </a:p>
          <a:p>
            <a:r>
              <a:rPr lang="es-ES" sz="2000" dirty="0"/>
              <a:t>Transferir </a:t>
            </a:r>
            <a:r>
              <a:rPr lang="es-ES" sz="2000" b="1" dirty="0">
                <a:solidFill>
                  <a:srgbClr val="00B0F0"/>
                </a:solidFill>
              </a:rPr>
              <a:t>video</a:t>
            </a:r>
            <a:r>
              <a:rPr lang="es-ES" sz="2000" dirty="0"/>
              <a:t> como clases por zoom o cámaras de seguridad.</a:t>
            </a:r>
            <a:endParaRPr lang="es-ES" sz="14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280035" y="1661154"/>
            <a:ext cx="3014202" cy="4055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1">
            <a:extLst>
              <a:ext uri="{FF2B5EF4-FFF2-40B4-BE49-F238E27FC236}">
                <a16:creationId xmlns:a16="http://schemas.microsoft.com/office/drawing/2014/main" id="{4440F164-6B08-1BBD-5793-2F51C7FDFDE9}"/>
              </a:ext>
            </a:extLst>
          </p:cNvPr>
          <p:cNvSpPr txBox="1">
            <a:spLocks/>
          </p:cNvSpPr>
          <p:nvPr/>
        </p:nvSpPr>
        <p:spPr bwMode="auto">
          <a:xfrm>
            <a:off x="447438" y="5522604"/>
            <a:ext cx="76206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s-ES" sz="2000" kern="0" dirty="0"/>
              <a:t>Tenemos una </a:t>
            </a:r>
            <a:r>
              <a:rPr lang="es-ES" sz="2000" b="1" kern="0" dirty="0">
                <a:solidFill>
                  <a:srgbClr val="FF0000"/>
                </a:solidFill>
              </a:rPr>
              <a:t>red que transporta distintos tipos de tráfico </a:t>
            </a:r>
            <a:r>
              <a:rPr lang="es-ES" sz="2000" kern="0" dirty="0"/>
              <a:t>por el mismo medio. A esto se le conoce como una </a:t>
            </a:r>
            <a:r>
              <a:rPr lang="es-ES" sz="2000" b="1" kern="0" dirty="0">
                <a:solidFill>
                  <a:srgbClr val="FF0000"/>
                </a:solidFill>
              </a:rPr>
              <a:t>red convergente</a:t>
            </a:r>
            <a:r>
              <a:rPr lang="es-ES" sz="2000" kern="0" dirty="0"/>
              <a:t>.</a:t>
            </a:r>
            <a:endParaRPr lang="es-ES" sz="1400" kern="0" dirty="0"/>
          </a:p>
        </p:txBody>
      </p:sp>
    </p:spTree>
    <p:extLst>
      <p:ext uri="{BB962C8B-B14F-4D97-AF65-F5344CB8AC3E}">
        <p14:creationId xmlns:p14="http://schemas.microsoft.com/office/powerpoint/2010/main" val="361047717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convergentes</a:t>
            </a:r>
            <a:r>
              <a:rPr lang="en-US" dirty="0"/>
              <a:t>
</a:t>
            </a:r>
            <a:r>
              <a:rPr lang="es-ES" sz="2800" dirty="0"/>
              <a:t>Elementos de una red convergente</a:t>
            </a:r>
            <a:endParaRPr lang="es-ES" sz="2800" dirty="0">
              <a:solidFill>
                <a:srgbClr val="00B0F0"/>
              </a:solidFill>
              <a:latin typeface="Arial" charset="0"/>
            </a:endParaRPr>
          </a:p>
        </p:txBody>
      </p:sp>
      <p:sp>
        <p:nvSpPr>
          <p:cNvPr id="2" name="Content Placeholder 1"/>
          <p:cNvSpPr>
            <a:spLocks noGrp="1"/>
          </p:cNvSpPr>
          <p:nvPr>
            <p:ph idx="1"/>
          </p:nvPr>
        </p:nvSpPr>
        <p:spPr>
          <a:xfrm>
            <a:off x="708694" y="1980013"/>
            <a:ext cx="4777705" cy="3212473"/>
          </a:xfrm>
        </p:spPr>
        <p:txBody>
          <a:bodyPr/>
          <a:lstStyle/>
          <a:p>
            <a:pPr marL="0" lvl="1" indent="0">
              <a:spcBef>
                <a:spcPct val="50000"/>
              </a:spcBef>
              <a:buNone/>
            </a:pPr>
            <a:r>
              <a:rPr lang="es-ES" dirty="0"/>
              <a:t>Varios tipos de tráfico (</a:t>
            </a:r>
            <a:r>
              <a:rPr lang="es-ES" b="1" dirty="0">
                <a:solidFill>
                  <a:srgbClr val="00B0F0"/>
                </a:solidFill>
              </a:rPr>
              <a:t>voz, video y datos</a:t>
            </a:r>
            <a:r>
              <a:rPr lang="es-ES" dirty="0"/>
              <a:t>) en un solo medio nos permiten:</a:t>
            </a:r>
          </a:p>
          <a:p>
            <a:pPr marL="236538" lvl="1" indent="-236538">
              <a:spcBef>
                <a:spcPct val="50000"/>
              </a:spcBef>
              <a:buFont typeface="Wingdings" pitchFamily="2" charset="2"/>
              <a:buChar char="§"/>
            </a:pPr>
            <a:r>
              <a:rPr lang="es-ES" dirty="0"/>
              <a:t>Tener una sola red para administrar.</a:t>
            </a:r>
          </a:p>
          <a:p>
            <a:pPr marL="236538" lvl="1" indent="-236538">
              <a:spcBef>
                <a:spcPct val="50000"/>
              </a:spcBef>
              <a:buFont typeface="Wingdings" pitchFamily="2" charset="2"/>
              <a:buChar char="§"/>
            </a:pPr>
            <a:r>
              <a:rPr lang="es-ES" dirty="0"/>
              <a:t>Ser más eficientes.</a:t>
            </a:r>
          </a:p>
          <a:p>
            <a:pPr marL="236538" lvl="1" indent="-236538">
              <a:spcBef>
                <a:spcPct val="50000"/>
              </a:spcBef>
              <a:buFont typeface="Wingdings" pitchFamily="2" charset="2"/>
              <a:buChar char="§"/>
            </a:pPr>
            <a:r>
              <a:rPr lang="es-ES" dirty="0"/>
              <a:t>Disminuir los costos, ya que no tenemos que instalar servicios independientes.</a:t>
            </a:r>
          </a:p>
          <a:p>
            <a:pPr marL="236538" lvl="1" indent="-236538">
              <a:spcBef>
                <a:spcPct val="50000"/>
              </a:spcBef>
              <a:buFont typeface="Wingdings" pitchFamily="2" charset="2"/>
              <a:buChar char="§"/>
            </a:pPr>
            <a:endParaRPr lang="es-ES" dirty="0"/>
          </a:p>
          <a:p>
            <a:endParaRPr lang="es-ES" sz="14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280035" y="1661154"/>
            <a:ext cx="3014202" cy="4055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94997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jerárquicas</a:t>
            </a:r>
            <a:r>
              <a:rPr lang="en-US" dirty="0"/>
              <a:t>
La </a:t>
            </a:r>
            <a:r>
              <a:rPr lang="en-US" dirty="0" err="1"/>
              <a:t>necesidad</a:t>
            </a:r>
            <a:r>
              <a:rPr lang="en-US" dirty="0"/>
              <a:t> de </a:t>
            </a:r>
            <a:r>
              <a:rPr lang="en-US" dirty="0" err="1"/>
              <a:t>escalar</a:t>
            </a:r>
            <a:r>
              <a:rPr lang="en-US" dirty="0"/>
              <a:t> la red</a:t>
            </a:r>
            <a:endParaRPr lang="es-ES" sz="2800" dirty="0">
              <a:solidFill>
                <a:srgbClr val="00B0F0"/>
              </a:solidFill>
              <a:latin typeface="Arial" charset="0"/>
            </a:endParaRPr>
          </a:p>
        </p:txBody>
      </p:sp>
      <p:sp>
        <p:nvSpPr>
          <p:cNvPr id="3" name="Content Placeholder 3">
            <a:extLst>
              <a:ext uri="{FF2B5EF4-FFF2-40B4-BE49-F238E27FC236}">
                <a16:creationId xmlns:a16="http://schemas.microsoft.com/office/drawing/2014/main" id="{97D1E5B5-9D65-5143-A082-D0209F51E67A}"/>
              </a:ext>
            </a:extLst>
          </p:cNvPr>
          <p:cNvSpPr txBox="1">
            <a:spLocks/>
          </p:cNvSpPr>
          <p:nvPr/>
        </p:nvSpPr>
        <p:spPr bwMode="auto">
          <a:xfrm>
            <a:off x="512578" y="1939026"/>
            <a:ext cx="8118843" cy="419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Las organizaciones en evolución requieren redes que puedan escalar y soportar:</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Tráfico de </a:t>
            </a:r>
            <a:r>
              <a:rPr lang="es-419" sz="1800" b="1" kern="0" dirty="0">
                <a:solidFill>
                  <a:srgbClr val="000000"/>
                </a:solidFill>
              </a:rPr>
              <a:t>redes convergentes</a:t>
            </a:r>
            <a:r>
              <a:rPr lang="es-419" sz="1800" kern="0" dirty="0">
                <a:solidFill>
                  <a:srgbClr val="000000"/>
                </a:solidFill>
              </a:rPr>
              <a:t>.</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Aplicaciones críticas.</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Diversas necesidades comerciales.</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Control administrativo centralizado</a:t>
            </a:r>
          </a:p>
          <a:p>
            <a:pPr marL="182563" indent="-166688" defTabSz="684213">
              <a:spcBef>
                <a:spcPts val="300"/>
              </a:spcBef>
              <a:spcAft>
                <a:spcPts val="300"/>
              </a:spcAft>
              <a:buClr>
                <a:schemeClr val="tx2"/>
              </a:buClr>
              <a:buSzPct val="90000"/>
              <a:buFont typeface="Arial" panose="020B0604020202020204" pitchFamily="34" charset="0"/>
              <a:buChar char="•"/>
            </a:pPr>
            <a:endParaRPr lang="en-CA" sz="1800" kern="0" dirty="0">
              <a:solidFill>
                <a:srgbClr val="000000"/>
              </a:solidFill>
            </a:endParaRPr>
          </a:p>
          <a:p>
            <a:pPr marL="301625" indent="-285750" algn="just"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Los diseños de red incluyen desde redes de tamaño pequeño que emplean un único switch de LAN hasta redes de gran tamaño que comprenden muchísimas conexiones.</a:t>
            </a:r>
            <a:endParaRPr lang="en-CA" sz="1600" kern="0" dirty="0">
              <a:solidFill>
                <a:srgbClr val="000000"/>
              </a:solidFill>
            </a:endParaRPr>
          </a:p>
        </p:txBody>
      </p:sp>
    </p:spTree>
    <p:extLst>
      <p:ext uri="{BB962C8B-B14F-4D97-AF65-F5344CB8AC3E}">
        <p14:creationId xmlns:p14="http://schemas.microsoft.com/office/powerpoint/2010/main" val="215015506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a:t>
            </a:r>
            <a:r>
              <a:rPr lang="es-ES" sz="2800" dirty="0"/>
              <a:t>Jerarquía en las redes</a:t>
            </a:r>
            <a:endParaRPr lang="es-ES" sz="2800" dirty="0">
              <a:solidFill>
                <a:srgbClr val="00B0F0"/>
              </a:solidFill>
              <a:latin typeface="Arial"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2877" y="1964517"/>
            <a:ext cx="5069525" cy="4137023"/>
          </a:xfrm>
          <a:prstGeom prst="rect">
            <a:avLst/>
          </a:prstGeom>
          <a:ln>
            <a:solidFill>
              <a:schemeClr val="tx1"/>
            </a:solidFill>
          </a:ln>
        </p:spPr>
      </p:pic>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1897405"/>
            <a:ext cx="2817096" cy="3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Las redes jerárquicas utilizan un </a:t>
            </a:r>
            <a:r>
              <a:rPr lang="es-419" sz="1800" b="1" kern="0" dirty="0">
                <a:solidFill>
                  <a:srgbClr val="000000"/>
                </a:solidFill>
              </a:rPr>
              <a:t>diseño por niveles:</a:t>
            </a:r>
          </a:p>
          <a:p>
            <a:pPr marL="301625" lvl="1" indent="-285750">
              <a:lnSpc>
                <a:spcPct val="100000"/>
              </a:lnSpc>
              <a:spcBef>
                <a:spcPts val="300"/>
              </a:spcBef>
              <a:spcAft>
                <a:spcPts val="300"/>
              </a:spcAft>
              <a:buSzPct val="90000"/>
            </a:pPr>
            <a:r>
              <a:rPr lang="es-419" sz="1800" b="1" kern="0" dirty="0">
                <a:solidFill>
                  <a:srgbClr val="00B0F0"/>
                </a:solidFill>
              </a:rPr>
              <a:t>Acceso</a:t>
            </a:r>
            <a:endParaRPr lang="es-419" sz="1800" b="1" kern="0" dirty="0">
              <a:solidFill>
                <a:srgbClr val="000000"/>
              </a:solidFill>
            </a:endParaRPr>
          </a:p>
          <a:p>
            <a:pPr marL="301625" lvl="1" indent="-285750">
              <a:lnSpc>
                <a:spcPct val="100000"/>
              </a:lnSpc>
              <a:spcBef>
                <a:spcPts val="300"/>
              </a:spcBef>
              <a:spcAft>
                <a:spcPts val="300"/>
              </a:spcAft>
              <a:buSzPct val="90000"/>
            </a:pPr>
            <a:r>
              <a:rPr lang="es-419" sz="1800" b="1" kern="0" dirty="0">
                <a:solidFill>
                  <a:srgbClr val="00B0F0"/>
                </a:solidFill>
              </a:rPr>
              <a:t>Distribución</a:t>
            </a:r>
          </a:p>
          <a:p>
            <a:pPr marL="301625" lvl="1" indent="-285750">
              <a:lnSpc>
                <a:spcPct val="100000"/>
              </a:lnSpc>
              <a:spcBef>
                <a:spcPts val="300"/>
              </a:spcBef>
              <a:spcAft>
                <a:spcPts val="300"/>
              </a:spcAft>
              <a:buSzPct val="90000"/>
            </a:pPr>
            <a:r>
              <a:rPr lang="es-419" sz="1800" b="1" kern="0" dirty="0">
                <a:solidFill>
                  <a:srgbClr val="00B0F0"/>
                </a:solidFill>
              </a:rPr>
              <a:t>Núcleo</a:t>
            </a:r>
            <a:r>
              <a:rPr lang="es-419" sz="1800" kern="0" dirty="0">
                <a:solidFill>
                  <a:srgbClr val="000000"/>
                </a:solidFill>
              </a:rPr>
              <a:t>. </a:t>
            </a:r>
          </a:p>
          <a:p>
            <a:pPr marL="15875" lvl="1" indent="0" algn="just">
              <a:lnSpc>
                <a:spcPct val="100000"/>
              </a:lnSpc>
              <a:spcBef>
                <a:spcPts val="300"/>
              </a:spcBef>
              <a:spcAft>
                <a:spcPts val="300"/>
              </a:spcAft>
              <a:buSzPct val="90000"/>
              <a:buFont typeface="Arial" panose="020B0604020202020204" pitchFamily="34" charset="0"/>
              <a:buNone/>
            </a:pPr>
            <a:endParaRPr lang="es-419" sz="1800" kern="0" dirty="0">
              <a:solidFill>
                <a:srgbClr val="000000"/>
              </a:solidFill>
            </a:endParaRPr>
          </a:p>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Cada capa desempeña un rol bien definido en la red.</a:t>
            </a:r>
          </a:p>
        </p:txBody>
      </p:sp>
    </p:spTree>
    <p:extLst>
      <p:ext uri="{BB962C8B-B14F-4D97-AF65-F5344CB8AC3E}">
        <p14:creationId xmlns:p14="http://schemas.microsoft.com/office/powerpoint/2010/main" val="2870618237"/>
      </p:ext>
    </p:extLst>
  </p:cSld>
  <p:clrMapOvr>
    <a:masterClrMapping/>
  </p:clrMapOvr>
  <p:transition spd="med">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29243</TotalTime>
  <Pages>28</Pages>
  <Words>1979</Words>
  <Application>Microsoft Office PowerPoint</Application>
  <PresentationFormat>Presentación en pantalla (4:3)</PresentationFormat>
  <Paragraphs>232</Paragraphs>
  <Slides>28</Slides>
  <Notes>28</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28</vt:i4>
      </vt:variant>
    </vt:vector>
  </HeadingPairs>
  <TitlesOfParts>
    <vt:vector size="33" baseType="lpstr">
      <vt:lpstr>Arial</vt:lpstr>
      <vt:lpstr>Calibri</vt:lpstr>
      <vt:lpstr>Wingdings</vt:lpstr>
      <vt:lpstr>PPT-TMPLT-WHT_C</vt:lpstr>
      <vt:lpstr>NetAcad-4F_PPT-WHT_060408</vt:lpstr>
      <vt:lpstr>Diseño de LAN</vt:lpstr>
      <vt:lpstr>Redes convergentes
Complejidad creciente de las redes</vt:lpstr>
      <vt:lpstr>Redes convergentes
Switches</vt:lpstr>
      <vt:lpstr>Redes convergentes
Routers</vt:lpstr>
      <vt:lpstr>Redes convergentes
Telefonía IP</vt:lpstr>
      <vt:lpstr>Redes convergentes
Elementos de una red convergente</vt:lpstr>
      <vt:lpstr>Redes convergentes
Elementos de una red convergente</vt:lpstr>
      <vt:lpstr>Redes jerárquicas
La necesidad de escalar la red</vt:lpstr>
      <vt:lpstr>Redes jerárquicas
Jerarquía en las redes</vt:lpstr>
      <vt:lpstr>Redes jerárquicas
Nivel de acceso</vt:lpstr>
      <vt:lpstr>Redes jerárquicas
Nivel de distribución</vt:lpstr>
      <vt:lpstr>Redes jerárquicas
Nivel de núcleo</vt:lpstr>
      <vt:lpstr>Redes jerárquicas
Jerarquía en las redes</vt:lpstr>
      <vt:lpstr>Presentación de PowerPoint</vt:lpstr>
      <vt:lpstr>Presentación de PowerPoint</vt:lpstr>
      <vt:lpstr>Redes jerárquicas
Niveles de acceso, distribución y núcleo</vt:lpstr>
      <vt:lpstr>Redes jerárquicas
Niveles de acceso y distribución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Hardware
Switches de configuración apilable</vt:lpstr>
      <vt:lpstr>Hardware
Switches de configuración modular</vt:lpstr>
      <vt:lpstr>Hardware
Switches multicapa</vt:lpstr>
      <vt:lpstr>Hardware
Routers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Lizethe Pérez Fuertes</cp:lastModifiedBy>
  <cp:revision>1077</cp:revision>
  <cp:lastPrinted>1999-01-27T00:54:54Z</cp:lastPrinted>
  <dcterms:created xsi:type="dcterms:W3CDTF">2006-10-23T15:07:30Z</dcterms:created>
  <dcterms:modified xsi:type="dcterms:W3CDTF">2023-03-27T20:31:48Z</dcterms:modified>
</cp:coreProperties>
</file>